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6"/>
  </p:notesMasterIdLst>
  <p:handoutMasterIdLst>
    <p:handoutMasterId r:id="rId17"/>
  </p:handoutMasterIdLst>
  <p:sldIdLst>
    <p:sldId id="376" r:id="rId2"/>
    <p:sldId id="488" r:id="rId3"/>
    <p:sldId id="489" r:id="rId4"/>
    <p:sldId id="490" r:id="rId5"/>
    <p:sldId id="491" r:id="rId6"/>
    <p:sldId id="492" r:id="rId7"/>
    <p:sldId id="500" r:id="rId8"/>
    <p:sldId id="501" r:id="rId9"/>
    <p:sldId id="502" r:id="rId10"/>
    <p:sldId id="503" r:id="rId11"/>
    <p:sldId id="493" r:id="rId12"/>
    <p:sldId id="494" r:id="rId13"/>
    <p:sldId id="495" r:id="rId14"/>
    <p:sldId id="507" r:id="rId15"/>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4635" autoAdjust="0"/>
  </p:normalViewPr>
  <p:slideViewPr>
    <p:cSldViewPr>
      <p:cViewPr varScale="1">
        <p:scale>
          <a:sx n="56" d="100"/>
          <a:sy n="56" d="100"/>
        </p:scale>
        <p:origin x="1024"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panose="020B0604020202020204" pitchFamily="34"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85BE48BE-2610-4179-8375-2EFA24D7155E}"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jalf.dk/blog/2010/03/singletons-solving-problems-you-didnt-know-you-never-had-since-1995/"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sites.google.com/site/steveyegge2/singleton-considered-stupid"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4D6D76BD-72A3-4866-B59F-0542A83D99BF}"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This week, we will introduce arguably the coolest design pattern ever. I mean, it’s not necessarily the most useful design pattern in the world, but it’s </a:t>
            </a:r>
            <a:r>
              <a:rPr lang="en-US" altLang="en-US" dirty="0" err="1">
                <a:latin typeface="Arial" panose="020B0604020202020204" pitchFamily="34" charset="0"/>
              </a:rPr>
              <a:t>just..cool</a:t>
            </a:r>
            <a:r>
              <a:rPr lang="en-US" altLang="en-US" dirty="0">
                <a:latin typeface="Arial" panose="020B0604020202020204" pitchFamily="34" charset="0"/>
              </a:rPr>
              <a:t>. You’ll see what I mean.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test our Boiler class. We will first grab our || single instance using the </a:t>
            </a:r>
            <a:r>
              <a:rPr lang="en-US" dirty="0" err="1"/>
              <a:t>getInstance</a:t>
            </a:r>
            <a:r>
              <a:rPr lang="en-US" dirty="0"/>
              <a:t>() static method and assign it to a variable boiler. Next, we || fill it, which will set empty to false and boiled to false. Then we || boil the chocolate mixture, which will set boiled to true. At this point, we might call || </a:t>
            </a:r>
            <a:r>
              <a:rPr lang="en-US" dirty="0" err="1"/>
              <a:t>getInstance</a:t>
            </a:r>
            <a:r>
              <a:rPr lang="en-US" dirty="0"/>
              <a:t>() and assign it to another variable boiler2, but since we are using the Singleton pattern, this would not create another Boiler object. Instead, boiler2 will point to the same object as boiler1, because there can be only one. Which means that if we call || boiler2.fill() at this point, nothing happens since the single boiler object is not empty. And if we call || boiler2.drain(), the single Boiler object will be drained, setting empty to true. And of course, if we try to create another Boiler object called boiler3 using the new keyword, this would fail due to the private constructor.</a:t>
            </a:r>
            <a:endParaRPr lang="en-US" baseline="0"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10</a:t>
            </a:fld>
            <a:endParaRPr lang="en-GB"/>
          </a:p>
        </p:txBody>
      </p:sp>
    </p:spTree>
    <p:extLst>
      <p:ext uri="{BB962C8B-B14F-4D97-AF65-F5344CB8AC3E}">
        <p14:creationId xmlns:p14="http://schemas.microsoft.com/office/powerpoint/2010/main" val="3341659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summarize the Singleton design pattern. We might use the Singleton pattern if there must be at most one instance of a class, and we want to allow access to that instance via a single access point, which is the </a:t>
            </a:r>
            <a:r>
              <a:rPr lang="en-US" dirty="0" err="1"/>
              <a:t>getInstance</a:t>
            </a:r>
            <a:r>
              <a:rPr lang="en-US" dirty="0"/>
              <a:t>() static method. While you can achieve something similar using a static class, the Singleton pattern has the advantage that you can || create subclasses of that Singleton class, which static classes do not allow. Note that all subclasses of a Singleton class will share the same instance of the Singleton superclass. For example, you might have a </a:t>
            </a:r>
            <a:r>
              <a:rPr lang="en-US" dirty="0" err="1"/>
              <a:t>ProcessLogger</a:t>
            </a:r>
            <a:r>
              <a:rPr lang="en-US" dirty="0"/>
              <a:t> Singleton superclass that writes text to a log file, and have different subclasses of the </a:t>
            </a:r>
            <a:r>
              <a:rPr lang="en-US" dirty="0" err="1"/>
              <a:t>ProcessLogger</a:t>
            </a:r>
            <a:r>
              <a:rPr lang="en-US" dirty="0"/>
              <a:t> class for various parts of your system in charge of constructing the different strings to write into the log.</a:t>
            </a:r>
            <a:endParaRPr lang="en-US" baseline="0"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11</a:t>
            </a:fld>
            <a:endParaRPr lang="en-GB"/>
          </a:p>
        </p:txBody>
      </p:sp>
    </p:spTree>
    <p:extLst>
      <p:ext uri="{BB962C8B-B14F-4D97-AF65-F5344CB8AC3E}">
        <p14:creationId xmlns:p14="http://schemas.microsoft.com/office/powerpoint/2010/main" val="358943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here is the class diagram for the Singleton design pattern, which is just one Singleton class. The || </a:t>
            </a:r>
            <a:r>
              <a:rPr lang="en-US" altLang="en-US" dirty="0" err="1">
                <a:latin typeface="Arial" panose="020B0604020202020204" pitchFamily="34" charset="0"/>
              </a:rPr>
              <a:t>uniqueInstance</a:t>
            </a:r>
            <a:r>
              <a:rPr lang="en-US" altLang="en-US" dirty="0">
                <a:latin typeface="Arial" panose="020B0604020202020204" pitchFamily="34" charset="0"/>
              </a:rPr>
              <a:t> private attribute stores our single copy of the Singleton class, it is declared as static and initialized to null. We have the famous || private </a:t>
            </a:r>
            <a:r>
              <a:rPr lang="en-US" altLang="en-US" dirty="0" err="1">
                <a:latin typeface="Arial" panose="020B0604020202020204" pitchFamily="34" charset="0"/>
              </a:rPr>
              <a:t>contructor</a:t>
            </a:r>
            <a:r>
              <a:rPr lang="en-US" altLang="en-US" dirty="0">
                <a:latin typeface="Arial" panose="020B0604020202020204" pitchFamily="34" charset="0"/>
              </a:rPr>
              <a:t>, and then we have the </a:t>
            </a:r>
            <a:r>
              <a:rPr lang="en-US" altLang="en-US" dirty="0" err="1">
                <a:latin typeface="Arial" panose="020B0604020202020204" pitchFamily="34" charset="0"/>
              </a:rPr>
              <a:t>getInstance</a:t>
            </a:r>
            <a:r>
              <a:rPr lang="en-US" altLang="en-US" dirty="0">
                <a:latin typeface="Arial" panose="020B0604020202020204" pitchFamily="34" charset="0"/>
              </a:rPr>
              <a:t>() method that returns our </a:t>
            </a:r>
            <a:r>
              <a:rPr lang="en-US" altLang="en-US" dirty="0" err="1">
                <a:latin typeface="Arial" panose="020B0604020202020204" pitchFamily="34" charset="0"/>
              </a:rPr>
              <a:t>uniqueInstance</a:t>
            </a:r>
            <a:r>
              <a:rPr lang="en-US" altLang="en-US" dirty="0">
                <a:latin typeface="Arial" panose="020B0604020202020204" pitchFamily="34" charset="0"/>
              </a:rPr>
              <a:t>. Other than that, our Singleton class will have all the other usual attributes and methods contained in a normal class, which is represented by </a:t>
            </a:r>
            <a:r>
              <a:rPr lang="en-US" altLang="en-US" dirty="0" err="1">
                <a:latin typeface="Arial" panose="020B0604020202020204" pitchFamily="34" charset="0"/>
              </a:rPr>
              <a:t>singletonData</a:t>
            </a:r>
            <a:r>
              <a:rPr lang="en-US" altLang="en-US" dirty="0">
                <a:latin typeface="Arial" panose="020B0604020202020204" pitchFamily="34" charset="0"/>
              </a:rPr>
              <a:t> and </a:t>
            </a:r>
            <a:r>
              <a:rPr lang="en-US" altLang="en-US" dirty="0" err="1">
                <a:latin typeface="Arial" panose="020B0604020202020204" pitchFamily="34" charset="0"/>
              </a:rPr>
              <a:t>singletonOperation</a:t>
            </a:r>
            <a:r>
              <a:rPr lang="en-US" altLang="en-US" dirty="0">
                <a:latin typeface="Arial" panose="020B0604020202020204" pitchFamily="34" charset="0"/>
              </a:rPr>
              <a:t>() in this class diagram.</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F4C4ACBE-4177-4F39-ACF4-FF7E390C0A64}" type="slidenum">
              <a:rPr lang="en-GB" altLang="en-US" sz="1000" smtClean="0">
                <a:latin typeface="Arial" panose="020B0604020202020204" pitchFamily="34" charset="0"/>
              </a:rPr>
              <a:pPr/>
              <a:t>12</a:t>
            </a:fld>
            <a:endParaRPr lang="en-GB" altLang="en-US" sz="10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rPr>
              <a:t>Singleton is one of the most popular design patterns from the Gang of Four book, because it is so cool. I mean, come on, a private constructor? Who even comes up with this stuff? If you haven’t heard of Singleton, do you even know design patterns? However, the truth is that the Singleton pattern is only really useful in very specific situations since we very seldom require only one instance of a class in our program. The thing is, we should use Singleton sparingly. In fact, many practitioners are || against the use of the Singleton pattern for a few reasons. The fact that we can access the singleton instance using the </a:t>
            </a:r>
            <a:r>
              <a:rPr lang="en-US" altLang="en-US" dirty="0" err="1">
                <a:latin typeface="Arial" panose="020B0604020202020204" pitchFamily="34" charset="0"/>
              </a:rPr>
              <a:t>getInstance</a:t>
            </a:r>
            <a:r>
              <a:rPr lang="en-US" altLang="en-US" dirty="0">
                <a:latin typeface="Arial" panose="020B0604020202020204" pitchFamily="34" charset="0"/>
              </a:rPr>
              <a:t>() static method from anywhere in our program violates OO design principles involving encapsulation. Not only that, it is often easier to declare static classes or variables instead of using Singleton. In addition, it turns out that once we start doing || parallel programming with multiple threads, this version of Singleton runs into synchronization issues. Parallel programming is outside the scope of this course, so we will not go into the solutions to these issues in-depth, such as making the </a:t>
            </a:r>
            <a:r>
              <a:rPr lang="en-US" altLang="en-US" dirty="0" err="1">
                <a:latin typeface="Arial" panose="020B0604020202020204" pitchFamily="34" charset="0"/>
              </a:rPr>
              <a:t>getInstance</a:t>
            </a:r>
            <a:r>
              <a:rPr lang="en-US" altLang="en-US" dirty="0">
                <a:latin typeface="Arial" panose="020B0604020202020204" pitchFamily="34" charset="0"/>
              </a:rPr>
              <a:t>() method synchronized or creating the </a:t>
            </a:r>
            <a:r>
              <a:rPr lang="en-US" altLang="en-US" dirty="0" err="1">
                <a:latin typeface="Arial" panose="020B0604020202020204" pitchFamily="34" charset="0"/>
              </a:rPr>
              <a:t>uniqueInstance</a:t>
            </a:r>
            <a:r>
              <a:rPr lang="en-US" altLang="en-US" dirty="0">
                <a:latin typeface="Arial" panose="020B0604020202020204" pitchFamily="34" charset="0"/>
              </a:rPr>
              <a:t> ahead of time, but just know that all the solutions have their pros and cons.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rPr>
              <a:t>Ultimately, while Singleton has its place, in reality there are not too many practical scenarios where Singleton is the best solution. We would use Singleton if || the class is resource complex (so that declaring a static class is troublesome), and also if the Singleton class may have to be subclassed. Otherwise, there may be other approaches that are just as good or better.</a:t>
            </a: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Some articles on the evils of Singleton:</a:t>
            </a:r>
          </a:p>
          <a:p>
            <a:r>
              <a:rPr lang="en-US" altLang="en-US" dirty="0">
                <a:latin typeface="Arial" panose="020B0604020202020204" pitchFamily="34" charset="0"/>
                <a:hlinkClick r:id="rId3"/>
              </a:rPr>
              <a:t>http://jalf.dk/blog/2010/03/singletons-solving-problems-you-didnt-know-you-never-had-since-1995/</a:t>
            </a:r>
            <a:endParaRPr lang="en-US" altLang="en-US" dirty="0">
              <a:latin typeface="Arial" panose="020B0604020202020204" pitchFamily="34" charset="0"/>
            </a:endParaRPr>
          </a:p>
          <a:p>
            <a:r>
              <a:rPr lang="en-US" altLang="en-US" dirty="0">
                <a:latin typeface="Arial" panose="020B0604020202020204" pitchFamily="34" charset="0"/>
                <a:hlinkClick r:id="rId4"/>
              </a:rPr>
              <a:t>https://sites.google.com/site/steveyegge2/singleton-considered-stupid</a:t>
            </a:r>
            <a:endParaRPr lang="en-US" altLang="en-US" dirty="0">
              <a:latin typeface="Arial" panose="020B0604020202020204" pitchFamily="34" charset="0"/>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1E3EB965-FC79-4E44-B470-AFB7430AD443}" type="slidenum">
              <a:rPr lang="en-GB" altLang="en-US" sz="1000" smtClean="0">
                <a:latin typeface="Arial" panose="020B0604020202020204" pitchFamily="34" charset="0"/>
              </a:rPr>
              <a:pPr/>
              <a:t>13</a:t>
            </a:fld>
            <a:endParaRPr lang="en-GB" altLang="en-US" sz="10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was the Singleton design pattern, which uses a private constructor to ensure that there is only one instance of a class in our program. That was relatively simple, so we will be going over another design pattern this week, called the Command pattern.</a:t>
            </a:r>
          </a:p>
          <a:p>
            <a:endParaRPr lang="en-US" dirty="0"/>
          </a:p>
          <a:p>
            <a:r>
              <a:rPr lang="en-US" dirty="0"/>
              <a:t>Actually, I want to check, did you get the reference I made on the 3</a:t>
            </a:r>
            <a:r>
              <a:rPr lang="en-US" baseline="30000" dirty="0"/>
              <a:t>rd</a:t>
            </a:r>
            <a:r>
              <a:rPr lang="en-US" dirty="0"/>
              <a:t> slide when I gave it the title “There Can Be Only One”? It’s a reference to an old 1986 movie called the Highlander, and I don’t know if you get it. No? Man, I feel old. But did you hear about the Star Wars-Highlander crossover? The tagline was “There can be Obi-Wan”. </a:t>
            </a:r>
            <a:r>
              <a:rPr lang="en-US" dirty="0" err="1"/>
              <a:t>Byee</a:t>
            </a:r>
            <a:r>
              <a:rPr lang="en-US" dirty="0"/>
              <a:t>!</a:t>
            </a:r>
          </a:p>
          <a:p>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14</a:t>
            </a:fld>
            <a:endParaRPr lang="en-GB"/>
          </a:p>
        </p:txBody>
      </p:sp>
    </p:spTree>
    <p:extLst>
      <p:ext uri="{BB962C8B-B14F-4D97-AF65-F5344CB8AC3E}">
        <p14:creationId xmlns:p14="http://schemas.microsoft.com/office/powerpoint/2010/main" val="320615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of the pattern is the Singleton design pattern, and we are going to jump right into it.</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a:t>
            </a:fld>
            <a:endParaRPr lang="en-GB"/>
          </a:p>
        </p:txBody>
      </p:sp>
    </p:spTree>
    <p:extLst>
      <p:ext uri="{BB962C8B-B14F-4D97-AF65-F5344CB8AC3E}">
        <p14:creationId xmlns:p14="http://schemas.microsoft.com/office/powerpoint/2010/main" val="328820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 Singleton pattern addresses the scenario where we want only one object of a particular class in the entire system. For example, you might have an object in charge of creating a process log that records every significant action made by any user for auditing or tracking purposes. You should never have multiple logger objects in your system because they might overwrite each other or make duplicate log entries. Another example is registry settings that configure various parts of your system, and you only want one of those for obvious reasons.</a:t>
            </a:r>
          </a:p>
          <a:p>
            <a:endParaRPr lang="en-US" altLang="en-US" dirty="0">
              <a:latin typeface="Arial" panose="020B0604020202020204" pitchFamily="34" charset="0"/>
            </a:endParaRPr>
          </a:p>
          <a:p>
            <a:r>
              <a:rPr lang="en-US" altLang="en-US" dirty="0">
                <a:latin typeface="Arial" panose="020B0604020202020204" pitchFamily="34" charset="0"/>
              </a:rPr>
              <a:t>How would you go about ensuring that there is only one object of a particular class, in a way that is more guaranteed than making every programmer in your team pinky promise that they will never create multiple such objects? There are a couple of possibilities. One obvious solution is to || declare the object as global, which you would put into your main program. The main issue with this is that all global objects are created when the program starts, so if the object is resource-intensive, you are taking up those resources from the beginning, even if you never end up using the object at all. Another possibility is to || declare the class as static, and also all its methods and attributes as static. If you recall, a static class is just a class that cannot be instantiated, and there is only one instance of a static class in the application. However, static classes have the limitation that you cannot have a generalization relationship with a static class as either the subclass or superclass, which could be an important factor.</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3206F610-48C3-4E87-A8D0-41420F082C10}" type="slidenum">
              <a:rPr lang="en-GB" altLang="en-US" sz="1000" smtClean="0">
                <a:latin typeface="Arial" panose="020B0604020202020204" pitchFamily="34" charset="0"/>
              </a:rPr>
              <a:pPr/>
              <a:t>3</a:t>
            </a:fld>
            <a:endParaRPr lang="en-GB" altLang="en-US" sz="10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can use the Singleton design pattern, which</a:t>
            </a:r>
            <a:r>
              <a:rPr lang="en-US" baseline="0" dirty="0"/>
              <a:t> ensures that only one instance of the class is created and prevents more than one such object from being instantiated. It also provides a global point of access to the single instance, meaning that the singleton object can be accessed anywhere in the program. And we achieve this using || a private constructor. Wait, what? Private methods are only accessible by the class itself, but if the constructor is private, how do we get an object that can call the constructor in the first place? What sorcery is this? Let me explain by showing you the code.</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4</a:t>
            </a:fld>
            <a:endParaRPr lang="en-GB"/>
          </a:p>
        </p:txBody>
      </p:sp>
    </p:spTree>
    <p:extLst>
      <p:ext uri="{BB962C8B-B14F-4D97-AF65-F5344CB8AC3E}">
        <p14:creationId xmlns:p14="http://schemas.microsoft.com/office/powerpoint/2010/main" val="3288881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what</a:t>
            </a:r>
            <a:r>
              <a:rPr lang="en-US" altLang="en-US" baseline="0" dirty="0">
                <a:latin typeface="Arial" panose="020B0604020202020204" pitchFamily="34" charset="0"/>
              </a:rPr>
              <a:t> a Singleton Class looks like. Inside the declaration of the Singleton class, we have a || private static variable to hold the one instance of the Singleton class. Yes, this is allowed. In this case, we call this static Singleton variable </a:t>
            </a:r>
            <a:r>
              <a:rPr lang="en-US" altLang="en-US" baseline="0" dirty="0" err="1">
                <a:latin typeface="Arial" panose="020B0604020202020204" pitchFamily="34" charset="0"/>
              </a:rPr>
              <a:t>uniqueInstance</a:t>
            </a:r>
            <a:r>
              <a:rPr lang="en-US" altLang="en-US" baseline="0" dirty="0">
                <a:latin typeface="Arial" panose="020B0604020202020204" pitchFamily="34" charset="0"/>
              </a:rPr>
              <a:t> and initialize it to null as it has not yet been created. Next, we declare our || private constructor. Finally, we declare a public method called || </a:t>
            </a:r>
            <a:r>
              <a:rPr lang="en-US" altLang="en-US" baseline="0" dirty="0" err="1">
                <a:latin typeface="Arial" panose="020B0604020202020204" pitchFamily="34" charset="0"/>
              </a:rPr>
              <a:t>getInstance</a:t>
            </a:r>
            <a:r>
              <a:rPr lang="en-US" altLang="en-US" baseline="0" dirty="0">
                <a:latin typeface="Arial" panose="020B0604020202020204" pitchFamily="34" charset="0"/>
              </a:rPr>
              <a:t>(), which is what we will use to get the single instance. This method is static, so we can call it directly using the class without creating an object of that type, which is a good thing because our constructor is private. When we call </a:t>
            </a:r>
            <a:r>
              <a:rPr lang="en-US" altLang="en-US" baseline="0" dirty="0" err="1">
                <a:latin typeface="Arial" panose="020B0604020202020204" pitchFamily="34" charset="0"/>
              </a:rPr>
              <a:t>getInstance</a:t>
            </a:r>
            <a:r>
              <a:rPr lang="en-US" altLang="en-US" baseline="0" dirty="0">
                <a:latin typeface="Arial" panose="020B0604020202020204" pitchFamily="34" charset="0"/>
              </a:rPr>
              <a:t>(), we first check if </a:t>
            </a:r>
            <a:r>
              <a:rPr lang="en-US" altLang="en-US" baseline="0" dirty="0" err="1">
                <a:latin typeface="Arial" panose="020B0604020202020204" pitchFamily="34" charset="0"/>
              </a:rPr>
              <a:t>uniqueInstance</a:t>
            </a:r>
            <a:r>
              <a:rPr lang="en-US" altLang="en-US" baseline="0" dirty="0">
                <a:latin typeface="Arial" panose="020B0604020202020204" pitchFamily="34" charset="0"/>
              </a:rPr>
              <a:t> is null, meaning that the Singleton has not been created yet. If it is, we create it using the new operator, which will execute our private constructor because we are in the Singleton class. After that or otherwise, we just return the </a:t>
            </a:r>
            <a:r>
              <a:rPr lang="en-US" altLang="en-US" baseline="0" dirty="0" err="1">
                <a:latin typeface="Arial" panose="020B0604020202020204" pitchFamily="34" charset="0"/>
              </a:rPr>
              <a:t>uniqueInstance</a:t>
            </a:r>
            <a:r>
              <a:rPr lang="en-US" altLang="en-US" baseline="0" dirty="0">
                <a:latin typeface="Arial" panose="020B0604020202020204" pitchFamily="34" charset="0"/>
              </a:rPr>
              <a:t>. Interesting, right? Due to the private constructor, no other class can ever create a new instance of the Singleton class using the new keyword, they must instead use the </a:t>
            </a:r>
            <a:r>
              <a:rPr lang="en-US" altLang="en-US" baseline="0" dirty="0" err="1">
                <a:latin typeface="Arial" panose="020B0604020202020204" pitchFamily="34" charset="0"/>
              </a:rPr>
              <a:t>getInstance</a:t>
            </a:r>
            <a:r>
              <a:rPr lang="en-US" altLang="en-US" baseline="0" dirty="0">
                <a:latin typeface="Arial" panose="020B0604020202020204" pitchFamily="34" charset="0"/>
              </a:rPr>
              <a:t>() class, which only creates the Singleton if </a:t>
            </a:r>
            <a:r>
              <a:rPr lang="en-US" altLang="en-US" baseline="0" dirty="0" err="1">
                <a:latin typeface="Arial" panose="020B0604020202020204" pitchFamily="34" charset="0"/>
              </a:rPr>
              <a:t>uniqueInstance</a:t>
            </a:r>
            <a:r>
              <a:rPr lang="en-US" altLang="en-US" baseline="0" dirty="0">
                <a:latin typeface="Arial" panose="020B0604020202020204" pitchFamily="34" charset="0"/>
              </a:rPr>
              <a:t> is null. Mind blown.</a:t>
            </a: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C6B927CD-4BCE-4798-8508-E8DBFAFBD49F}" type="slidenum">
              <a:rPr lang="en-GB" altLang="en-US" sz="1000" smtClean="0">
                <a:latin typeface="Arial" panose="020B0604020202020204" pitchFamily="34" charset="0"/>
              </a:rPr>
              <a:pPr/>
              <a:t>5</a:t>
            </a:fld>
            <a:endParaRPr lang="en-GB" altLang="en-US" sz="10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the Singleton class might be used. In this program, we first create a || Singleton instance called s1. We do so by calling the static method </a:t>
            </a:r>
            <a:r>
              <a:rPr lang="en-US" dirty="0" err="1"/>
              <a:t>getInstance</a:t>
            </a:r>
            <a:r>
              <a:rPr lang="en-US" dirty="0"/>
              <a:t>() of the Singleton class. The </a:t>
            </a:r>
            <a:r>
              <a:rPr lang="en-US" dirty="0" err="1"/>
              <a:t>getInstance</a:t>
            </a:r>
            <a:r>
              <a:rPr lang="en-US" dirty="0"/>
              <a:t>() method will first check if </a:t>
            </a:r>
            <a:r>
              <a:rPr lang="en-US" dirty="0" err="1"/>
              <a:t>uniqueInstance</a:t>
            </a:r>
            <a:r>
              <a:rPr lang="en-US" dirty="0"/>
              <a:t> is null, which it is, so it will create a new instance of the Singleton class and assign it to </a:t>
            </a:r>
            <a:r>
              <a:rPr lang="en-US" dirty="0" err="1"/>
              <a:t>uniqueInstance</a:t>
            </a:r>
            <a:r>
              <a:rPr lang="en-US" dirty="0"/>
              <a:t>. It will then return </a:t>
            </a:r>
            <a:r>
              <a:rPr lang="en-US" dirty="0" err="1"/>
              <a:t>uniqueInstance</a:t>
            </a:r>
            <a:r>
              <a:rPr lang="en-US" dirty="0"/>
              <a:t>, which is stored in s1. If we</a:t>
            </a:r>
            <a:r>
              <a:rPr lang="en-US" baseline="0" dirty="0"/>
              <a:t> now create another Singleton instance, s2 by calling </a:t>
            </a:r>
            <a:r>
              <a:rPr lang="en-US" baseline="0" dirty="0" err="1"/>
              <a:t>Singleton.getInstance</a:t>
            </a:r>
            <a:r>
              <a:rPr lang="en-US" baseline="0" dirty="0"/>
              <a:t>() again, the method will again check if </a:t>
            </a:r>
            <a:r>
              <a:rPr lang="en-US" baseline="0" dirty="0" err="1"/>
              <a:t>uniqueInstance</a:t>
            </a:r>
            <a:r>
              <a:rPr lang="en-US" baseline="0" dirty="0"/>
              <a:t> is null, which it isn’t. Therefore, it will return the same </a:t>
            </a:r>
            <a:r>
              <a:rPr lang="en-US" baseline="0" dirty="0" err="1"/>
              <a:t>uniqueInstance</a:t>
            </a:r>
            <a:r>
              <a:rPr lang="en-US" baseline="0" dirty="0"/>
              <a:t> as before. Finally, if we try to create a new Singleton object using the new keyword, this won’t work as the constructor is private, so this main program cannot access it.</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6</a:t>
            </a:fld>
            <a:endParaRPr lang="en-GB"/>
          </a:p>
        </p:txBody>
      </p:sp>
    </p:spTree>
    <p:extLst>
      <p:ext uri="{BB962C8B-B14F-4D97-AF65-F5344CB8AC3E}">
        <p14:creationId xmlns:p14="http://schemas.microsoft.com/office/powerpoint/2010/main" val="1351113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 little example of how the Singleton pattern could be applied. Suppose we have a chocolate manufacturer named Choc-O-</a:t>
            </a:r>
            <a:r>
              <a:rPr lang="en-US" dirty="0" err="1"/>
              <a:t>Holics</a:t>
            </a:r>
            <a:r>
              <a:rPr lang="en-US" dirty="0"/>
              <a:t>, and they have one industrial strength chocolate boiler, which is this big, expensive machine. Workers would put into the boiler all the components for making chocolate, such as cocoa beans, milk, sugar, emulsifiers and so on. The boiler will then boil the components, and the end product is passed on to the next part of the assembly line to be made into chocolate bars. So in this example, we only have one boiler, so maybe we can use the Singleton pattern to make sure that we have only one Boiler object in our entire system.</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7</a:t>
            </a:fld>
            <a:endParaRPr lang="en-GB"/>
          </a:p>
        </p:txBody>
      </p:sp>
    </p:spTree>
    <p:extLst>
      <p:ext uri="{BB962C8B-B14F-4D97-AF65-F5344CB8AC3E}">
        <p14:creationId xmlns:p14="http://schemas.microsoft.com/office/powerpoint/2010/main" val="264961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would create a Boiler Singleton class. It has the</a:t>
            </a:r>
            <a:r>
              <a:rPr lang="en-US" baseline="0" dirty="0"/>
              <a:t> </a:t>
            </a:r>
            <a:r>
              <a:rPr lang="en-US" baseline="0" dirty="0" err="1"/>
              <a:t>boolean</a:t>
            </a:r>
            <a:r>
              <a:rPr lang="en-US" baseline="0" dirty="0"/>
              <a:t> attribute “empty” that indicates whether the boiler is empty, and another Boolean attribute “boiled” that shows whether the chocolate mixture has finished boiling. We then declare the || static Boiler </a:t>
            </a:r>
            <a:r>
              <a:rPr lang="en-US" baseline="0" dirty="0" err="1"/>
              <a:t>uniqueInstance</a:t>
            </a:r>
            <a:r>
              <a:rPr lang="en-US" baseline="0" dirty="0"/>
              <a:t> that is the one single instance of Boiler in the entire program, and we initialize it to null. Then comes the || constructor, which does what you would expect for the Boiler class, which is to initialize the empty and boiled attributes. At the start, the boiler is empty, so empty is true, and there is nothing to boil, so boiled is false. Oh, and of course, it’s a private constructor. Then we have the || standard </a:t>
            </a:r>
            <a:r>
              <a:rPr lang="en-US" baseline="0" dirty="0" err="1"/>
              <a:t>getInstance</a:t>
            </a:r>
            <a:r>
              <a:rPr lang="en-US" baseline="0" dirty="0"/>
              <a:t>() method as defined by the Singleton pattern, which will create a new Boiler object and assign it as our </a:t>
            </a:r>
            <a:r>
              <a:rPr lang="en-US" baseline="0" dirty="0" err="1"/>
              <a:t>uniqueInstance</a:t>
            </a:r>
            <a:r>
              <a:rPr lang="en-US" baseline="0" dirty="0"/>
              <a:t> if it has not yet been created, and then return that </a:t>
            </a:r>
            <a:r>
              <a:rPr lang="en-US" baseline="0" dirty="0" err="1"/>
              <a:t>uniqueInstance</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8</a:t>
            </a:fld>
            <a:endParaRPr lang="en-GB"/>
          </a:p>
        </p:txBody>
      </p:sp>
    </p:spTree>
    <p:extLst>
      <p:ext uri="{BB962C8B-B14F-4D97-AF65-F5344CB8AC3E}">
        <p14:creationId xmlns:p14="http://schemas.microsoft.com/office/powerpoint/2010/main" val="265394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Boiler class is what you would expect to see in a normal class. In the overall process, we must first fill the boiler, then boil the contents, then drain the boiler, so the Boiler class has a method for each of these operations. To || fill the boiler, it must be empty. If so, we set the “empty” and “boiled” flags</a:t>
            </a:r>
            <a:r>
              <a:rPr lang="en-US" baseline="0" dirty="0"/>
              <a:t> to false, since the Boiler is now filled, but the mixture is not yet boiled. To || boil the contents, we first check that the boiler is not empty, and also that the contents are not boiled yet since we do not want to boil the mixture more than once. If so, we boil the contents and set “boiled” to true. Finally, the || drain method would check if the contents have been boiled, and if so, the contents will be drained, so “empty” is set to false. There’s nothing too fancy here.</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9</a:t>
            </a:fld>
            <a:endParaRPr lang="en-GB"/>
          </a:p>
        </p:txBody>
      </p:sp>
    </p:spTree>
    <p:extLst>
      <p:ext uri="{BB962C8B-B14F-4D97-AF65-F5344CB8AC3E}">
        <p14:creationId xmlns:p14="http://schemas.microsoft.com/office/powerpoint/2010/main" val="1409306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836325451"/>
      </p:ext>
    </p:extLst>
  </p:cSld>
  <p:clrMapOvr>
    <a:masterClrMapping/>
  </p:clrMapOvr>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ACD7D2F3-9070-7D3F-A3F9-D57487708C3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95579361"/>
      </p:ext>
    </p:extLst>
  </p:cSld>
  <p:clrMapOvr>
    <a:masterClrMapping/>
  </p:clrMapOvr>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360EBE36-EE8C-DE07-EA5A-8F913CB74FE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2514988"/>
      </p:ext>
    </p:extLst>
  </p:cSld>
  <p:clrMapOvr>
    <a:masterClrMapping/>
  </p:clrMapOvr>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41B39ED5-7AC2-C381-8619-A422EF16317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9358064"/>
      </p:ext>
    </p:extLst>
  </p:cSld>
  <p:clrMapOvr>
    <a:masterClrMapping/>
  </p:clrMapOvr>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5">
            <a:extLst>
              <a:ext uri="{FF2B5EF4-FFF2-40B4-BE49-F238E27FC236}">
                <a16:creationId xmlns:a16="http://schemas.microsoft.com/office/drawing/2014/main" id="{0072124B-E37F-62E6-EA55-CC60ADF895A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858304770"/>
      </p:ext>
    </p:extLst>
  </p:cSld>
  <p:clrMapOvr>
    <a:masterClrMapping/>
  </p:clrMapOvr>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24D7BB60-2D25-511F-D72D-5219093D975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03768754"/>
      </p:ext>
    </p:extLst>
  </p:cSld>
  <p:clrMapOvr>
    <a:masterClrMapping/>
  </p:clrMapOvr>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15">
            <a:extLst>
              <a:ext uri="{FF2B5EF4-FFF2-40B4-BE49-F238E27FC236}">
                <a16:creationId xmlns:a16="http://schemas.microsoft.com/office/drawing/2014/main" id="{ABF06FCD-7BE2-E55C-02CE-0473BF3576A1}"/>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595866265"/>
      </p:ext>
    </p:extLst>
  </p:cSld>
  <p:clrMapOvr>
    <a:masterClrMapping/>
  </p:clrMapOvr>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15">
            <a:extLst>
              <a:ext uri="{FF2B5EF4-FFF2-40B4-BE49-F238E27FC236}">
                <a16:creationId xmlns:a16="http://schemas.microsoft.com/office/drawing/2014/main" id="{F0E28A8A-52A1-1AB1-23C6-D1F2525210F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889866991"/>
      </p:ext>
    </p:extLst>
  </p:cSld>
  <p:clrMapOvr>
    <a:masterClrMapping/>
  </p:clrMapOvr>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5">
            <a:extLst>
              <a:ext uri="{FF2B5EF4-FFF2-40B4-BE49-F238E27FC236}">
                <a16:creationId xmlns:a16="http://schemas.microsoft.com/office/drawing/2014/main" id="{2C699707-F79B-FC79-4AA2-E1600CDD760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019940014"/>
      </p:ext>
    </p:extLst>
  </p:cSld>
  <p:clrMapOvr>
    <a:masterClrMapping/>
  </p:clrMapOvr>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535CD37F-310A-C416-E7B6-F0FE6710B4B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127110863"/>
      </p:ext>
    </p:extLst>
  </p:cSld>
  <p:clrMapOvr>
    <a:masterClrMapping/>
  </p:clrMapOvr>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B8C77A10-A358-864D-A05D-E66F85516AE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900508776"/>
      </p:ext>
    </p:extLst>
  </p:cSld>
  <p:clrMapOvr>
    <a:masterClrMapping/>
  </p:clrMapOvr>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a:t>
            </a:fld>
            <a:endParaRPr lang="en-US" dirty="0"/>
          </a:p>
        </p:txBody>
      </p:sp>
      <p:sp>
        <p:nvSpPr>
          <p:cNvPr id="1028" name="Rectangle 16"/>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ct val="50000"/>
              </a:spcBef>
              <a:defRPr/>
            </a:pPr>
            <a:r>
              <a:rPr lang="en-US" sz="1200" dirty="0">
                <a:latin typeface="Arial Narrow" panose="020B0606020202030204" pitchFamily="34" charset="0"/>
              </a:rPr>
              <a:t>Diploma in IT </a:t>
            </a:r>
          </a:p>
          <a:p>
            <a:pPr lvl="1">
              <a:spcBef>
                <a:spcPct val="50000"/>
              </a:spcBef>
              <a:defRPr/>
            </a:pPr>
            <a:r>
              <a:rPr lang="en-US" sz="1200" dirty="0">
                <a:latin typeface="Arial Narrow" panose="020B0606020202030204" pitchFamily="34" charset="0"/>
              </a:rPr>
              <a:t>SDP AY24/25, Sem 4</a:t>
            </a:r>
          </a:p>
        </p:txBody>
      </p:sp>
      <p:sp>
        <p:nvSpPr>
          <p:cNvPr id="1029"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 25/10/2024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Lst>
  <mc:AlternateContent xmlns:mc="http://schemas.openxmlformats.org/markup-compatibility/2006">
    <mc:Choice xmlns:p15="http://schemas.microsoft.com/office/powerpoint/2012/main" Requires="p15">
      <p:transition spd="slow" advTm="96698">
        <p15:prstTrans prst="crush"/>
      </p:transition>
    </mc:Choice>
    <mc:Fallback>
      <p:transition spd="slow" advTm="96698">
        <p:fade/>
      </p:transition>
    </mc:Fallback>
  </mc:AlternateConten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4.m4a"/><Relationship Id="rId7" Type="http://schemas.openxmlformats.org/officeDocument/2006/relationships/image" Target="../media/image7.wmf"/><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oleObject" Target="../embeddings/oleObject1.bin"/><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wm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p:cNvSpPr>
            <a:spLocks noGrp="1" noChangeArrowheads="1"/>
          </p:cNvSpPr>
          <p:nvPr>
            <p:ph type="subTitle" idx="1"/>
          </p:nvPr>
        </p:nvSpPr>
        <p:spPr>
          <a:xfrm>
            <a:off x="2400300" y="2187575"/>
            <a:ext cx="6172200" cy="1241425"/>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Singleton Design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4341" name="Text Box 9"/>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p:cNvSpPr txBox="1">
            <a:spLocks noChangeArrowheads="1"/>
          </p:cNvSpPr>
          <p:nvPr/>
        </p:nvSpPr>
        <p:spPr bwMode="auto">
          <a:xfrm>
            <a:off x="152400" y="5410200"/>
            <a:ext cx="14478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7.1</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4344"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4345" name="Picture 16" descr="School of 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Audio 12">
            <a:hlinkClick r:id="" action="ppaction://media"/>
            <a:extLst>
              <a:ext uri="{FF2B5EF4-FFF2-40B4-BE49-F238E27FC236}">
                <a16:creationId xmlns:a16="http://schemas.microsoft.com/office/drawing/2014/main" id="{B6356838-CFB5-89A4-A098-883C309F728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5="http://schemas.microsoft.com/office/powerpoint/2012/main" Requires="p15">
      <p:transition spd="slow" advTm="15912">
        <p15:prstTrans prst="crush"/>
      </p:transition>
    </mc:Choice>
    <mc:Fallback>
      <p:transition spd="slow" advTm="159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the Boiler Class</a:t>
            </a:r>
          </a:p>
        </p:txBody>
      </p:sp>
      <p:sp>
        <p:nvSpPr>
          <p:cNvPr id="3" name="Content Placeholder 2"/>
          <p:cNvSpPr>
            <a:spLocks noGrp="1"/>
          </p:cNvSpPr>
          <p:nvPr>
            <p:ph idx="1"/>
          </p:nvPr>
        </p:nvSpPr>
        <p:spPr>
          <a:xfrm>
            <a:off x="381000" y="1066800"/>
            <a:ext cx="8763000" cy="5181600"/>
          </a:xfrm>
        </p:spPr>
        <p:txBody>
          <a:bodyPr/>
          <a:lstStyle/>
          <a:p>
            <a:pPr marL="0" indent="0">
              <a:buNone/>
            </a:pPr>
            <a:r>
              <a:rPr lang="en-US" sz="2400" dirty="0">
                <a:latin typeface="Courier New" panose="02070309020205020404" pitchFamily="49" charset="0"/>
                <a:cs typeface="Courier New" panose="02070309020205020404" pitchFamily="49" charset="0"/>
              </a:rPr>
              <a:t>Boiler boiler1 = </a:t>
            </a:r>
            <a:r>
              <a:rPr lang="en-US" sz="2400" dirty="0" err="1">
                <a:latin typeface="Courier New" panose="02070309020205020404" pitchFamily="49" charset="0"/>
                <a:cs typeface="Courier New" panose="02070309020205020404" pitchFamily="49" charset="0"/>
              </a:rPr>
              <a:t>Boiler.getInstance</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boiler1.fill(); </a:t>
            </a:r>
            <a:r>
              <a:rPr lang="en-US" sz="2000" dirty="0">
                <a:latin typeface="Courier New" panose="02070309020205020404" pitchFamily="49" charset="0"/>
                <a:cs typeface="Courier New" panose="02070309020205020404" pitchFamily="49" charset="0"/>
              </a:rPr>
              <a:t>// </a:t>
            </a:r>
            <a:r>
              <a:rPr lang="en-US" sz="2000" dirty="0">
                <a:solidFill>
                  <a:srgbClr val="0033CC"/>
                </a:solidFill>
                <a:latin typeface="Courier New" panose="02070309020205020404" pitchFamily="49" charset="0"/>
                <a:cs typeface="Courier New" panose="02070309020205020404" pitchFamily="49" charset="0"/>
              </a:rPr>
              <a:t>empty = false, boiled = false</a:t>
            </a:r>
          </a:p>
          <a:p>
            <a:pPr marL="0" indent="0">
              <a:buNone/>
            </a:pPr>
            <a:r>
              <a:rPr lang="en-US" sz="2400" dirty="0">
                <a:latin typeface="Courier New" panose="02070309020205020404" pitchFamily="49" charset="0"/>
                <a:cs typeface="Courier New" panose="02070309020205020404" pitchFamily="49" charset="0"/>
              </a:rPr>
              <a:t>boiler1.boil(); </a:t>
            </a:r>
            <a:r>
              <a:rPr lang="en-US" sz="2000" dirty="0">
                <a:latin typeface="Courier New" panose="02070309020205020404" pitchFamily="49" charset="0"/>
                <a:cs typeface="Courier New" panose="02070309020205020404" pitchFamily="49" charset="0"/>
              </a:rPr>
              <a:t>//</a:t>
            </a:r>
            <a:r>
              <a:rPr lang="en-US" sz="2400" dirty="0">
                <a:solidFill>
                  <a:srgbClr val="0033CC"/>
                </a:solidFill>
                <a:latin typeface="Courier New" panose="02070309020205020404" pitchFamily="49" charset="0"/>
                <a:cs typeface="Courier New" panose="02070309020205020404" pitchFamily="49" charset="0"/>
              </a:rPr>
              <a:t> </a:t>
            </a:r>
            <a:r>
              <a:rPr lang="en-US" sz="2000" dirty="0">
                <a:solidFill>
                  <a:srgbClr val="0033CC"/>
                </a:solidFill>
                <a:latin typeface="Courier New" panose="02070309020205020404" pitchFamily="49" charset="0"/>
                <a:cs typeface="Courier New" panose="02070309020205020404" pitchFamily="49" charset="0"/>
              </a:rPr>
              <a:t>empty = false, boiled = true</a:t>
            </a:r>
          </a:p>
          <a:p>
            <a:pPr marL="0" indent="0">
              <a:buNone/>
            </a:pPr>
            <a:endParaRPr lang="en-US" sz="2400" dirty="0">
              <a:solidFill>
                <a:srgbClr val="0033CC"/>
              </a:solidFill>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Boiler boiler2 = </a:t>
            </a:r>
            <a:r>
              <a:rPr lang="en-US" sz="2400" dirty="0" err="1">
                <a:latin typeface="Courier New" panose="02070309020205020404" pitchFamily="49" charset="0"/>
                <a:cs typeface="Courier New" panose="02070309020205020404" pitchFamily="49" charset="0"/>
              </a:rPr>
              <a:t>Boiler.getInstance</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a:t>
            </a:r>
            <a:r>
              <a:rPr lang="en-US" sz="2400" dirty="0">
                <a:solidFill>
                  <a:srgbClr val="0033CC"/>
                </a:solidFill>
                <a:latin typeface="Courier New" panose="02070309020205020404" pitchFamily="49" charset="0"/>
                <a:cs typeface="Courier New" panose="02070309020205020404" pitchFamily="49" charset="0"/>
              </a:rPr>
              <a:t>// References the same instance</a:t>
            </a:r>
          </a:p>
          <a:p>
            <a:pPr marL="0" indent="0">
              <a:buNone/>
            </a:pPr>
            <a:r>
              <a:rPr lang="en-US" sz="2400" dirty="0">
                <a:latin typeface="Courier New" panose="02070309020205020404" pitchFamily="49" charset="0"/>
                <a:cs typeface="Courier New" panose="02070309020205020404" pitchFamily="49" charset="0"/>
              </a:rPr>
              <a:t>boiler2.fill(); </a:t>
            </a:r>
            <a:r>
              <a:rPr lang="en-US" sz="2000" dirty="0">
                <a:latin typeface="Courier New" panose="02070309020205020404" pitchFamily="49" charset="0"/>
                <a:cs typeface="Courier New" panose="02070309020205020404" pitchFamily="49" charset="0"/>
              </a:rPr>
              <a:t>//</a:t>
            </a:r>
            <a:r>
              <a:rPr lang="en-US" sz="2400" dirty="0">
                <a:solidFill>
                  <a:srgbClr val="0033CC"/>
                </a:solidFill>
                <a:latin typeface="Courier New" panose="02070309020205020404" pitchFamily="49" charset="0"/>
                <a:cs typeface="Courier New" panose="02070309020205020404" pitchFamily="49" charset="0"/>
              </a:rPr>
              <a:t> </a:t>
            </a:r>
            <a:r>
              <a:rPr lang="en-US" sz="2000" dirty="0">
                <a:solidFill>
                  <a:srgbClr val="0033CC"/>
                </a:solidFill>
                <a:latin typeface="Courier New" panose="02070309020205020404" pitchFamily="49" charset="0"/>
                <a:cs typeface="Courier New" panose="02070309020205020404" pitchFamily="49" charset="0"/>
              </a:rPr>
              <a:t>empty = false, does not fill</a:t>
            </a:r>
          </a:p>
          <a:p>
            <a:pPr marL="0" indent="0">
              <a:buNone/>
            </a:pPr>
            <a:r>
              <a:rPr lang="en-US" sz="2400" dirty="0">
                <a:latin typeface="Courier New" panose="02070309020205020404" pitchFamily="49" charset="0"/>
                <a:cs typeface="Courier New" panose="02070309020205020404" pitchFamily="49" charset="0"/>
              </a:rPr>
              <a:t>boiler2.drain(); </a:t>
            </a:r>
            <a:r>
              <a:rPr lang="en-US" sz="2000" dirty="0">
                <a:latin typeface="Courier New" panose="02070309020205020404" pitchFamily="49" charset="0"/>
                <a:cs typeface="Courier New" panose="02070309020205020404" pitchFamily="49" charset="0"/>
              </a:rPr>
              <a:t>//</a:t>
            </a:r>
            <a:r>
              <a:rPr lang="en-US" sz="2400" dirty="0">
                <a:solidFill>
                  <a:srgbClr val="0033CC"/>
                </a:solidFill>
                <a:latin typeface="Courier New" panose="02070309020205020404" pitchFamily="49" charset="0"/>
                <a:cs typeface="Courier New" panose="02070309020205020404" pitchFamily="49" charset="0"/>
              </a:rPr>
              <a:t> </a:t>
            </a:r>
            <a:r>
              <a:rPr lang="en-US" sz="2000" dirty="0">
                <a:solidFill>
                  <a:srgbClr val="0033CC"/>
                </a:solidFill>
                <a:latin typeface="Courier New" panose="02070309020205020404" pitchFamily="49" charset="0"/>
                <a:cs typeface="Courier New" panose="02070309020205020404" pitchFamily="49" charset="0"/>
              </a:rPr>
              <a:t>empty = true, </a:t>
            </a:r>
          </a:p>
          <a:p>
            <a:pPr marL="0" indent="0">
              <a:buNone/>
            </a:pPr>
            <a:r>
              <a:rPr lang="en-US" sz="2000" dirty="0">
                <a:solidFill>
                  <a:srgbClr val="0033CC"/>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a:t>
            </a:r>
            <a:r>
              <a:rPr lang="en-US" sz="2000" dirty="0">
                <a:solidFill>
                  <a:srgbClr val="0033CC"/>
                </a:solidFill>
                <a:latin typeface="Courier New" panose="02070309020205020404" pitchFamily="49" charset="0"/>
                <a:cs typeface="Courier New" panose="02070309020205020404" pitchFamily="49" charset="0"/>
              </a:rPr>
              <a:t>because references same instance</a:t>
            </a:r>
            <a:endParaRPr lang="en-US" sz="2400" dirty="0"/>
          </a:p>
          <a:p>
            <a:pPr marL="0" indent="0">
              <a:buNone/>
            </a:pPr>
            <a:r>
              <a:rPr lang="en-US" sz="2400" dirty="0">
                <a:latin typeface="Courier New" panose="02070309020205020404" pitchFamily="49" charset="0"/>
                <a:cs typeface="Courier New" panose="02070309020205020404" pitchFamily="49" charset="0"/>
              </a:rPr>
              <a:t>Boiler boiler3 = new Boiler();</a:t>
            </a:r>
          </a:p>
          <a:p>
            <a:pPr marL="0" indent="0">
              <a:buNone/>
            </a:pPr>
            <a:r>
              <a:rPr lang="en-US" sz="2400" dirty="0">
                <a:latin typeface="Courier New" panose="02070309020205020404" pitchFamily="49" charset="0"/>
                <a:cs typeface="Courier New" panose="02070309020205020404" pitchFamily="49" charset="0"/>
              </a:rPr>
              <a:t>         </a:t>
            </a:r>
            <a:r>
              <a:rPr lang="en-US" sz="2400" dirty="0">
                <a:solidFill>
                  <a:srgbClr val="0033CC"/>
                </a:solidFill>
                <a:latin typeface="Courier New" panose="02070309020205020404" pitchFamily="49" charset="0"/>
                <a:cs typeface="Courier New" panose="02070309020205020404" pitchFamily="49" charset="0"/>
              </a:rPr>
              <a:t>// Error! Constructor is private!</a:t>
            </a:r>
          </a:p>
          <a:p>
            <a:pPr marL="0" indent="0">
              <a:buNone/>
            </a:pPr>
            <a:endParaRPr lang="en-US" sz="2400" dirty="0"/>
          </a:p>
        </p:txBody>
      </p:sp>
      <p:sp>
        <p:nvSpPr>
          <p:cNvPr id="6" name="Rectangle 5">
            <a:extLst>
              <a:ext uri="{FF2B5EF4-FFF2-40B4-BE49-F238E27FC236}">
                <a16:creationId xmlns:a16="http://schemas.microsoft.com/office/drawing/2014/main" id="{08D08B0F-754B-3105-B4C5-BA9EE808862B}"/>
              </a:ext>
            </a:extLst>
          </p:cNvPr>
          <p:cNvSpPr/>
          <p:nvPr/>
        </p:nvSpPr>
        <p:spPr bwMode="auto">
          <a:xfrm>
            <a:off x="381000" y="1093883"/>
            <a:ext cx="6895641"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1A3A0520-198E-7EE0-25AE-17DAFFAE83F0}"/>
              </a:ext>
            </a:extLst>
          </p:cNvPr>
          <p:cNvSpPr/>
          <p:nvPr/>
        </p:nvSpPr>
        <p:spPr bwMode="auto">
          <a:xfrm>
            <a:off x="392017" y="1551083"/>
            <a:ext cx="2667000"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88A75B1A-AAC5-D01A-69FA-6CF52A542D96}"/>
              </a:ext>
            </a:extLst>
          </p:cNvPr>
          <p:cNvSpPr/>
          <p:nvPr/>
        </p:nvSpPr>
        <p:spPr bwMode="auto">
          <a:xfrm>
            <a:off x="381000" y="2003234"/>
            <a:ext cx="2667000"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B0F5A260-2EDA-6048-560D-6BDFDA476BE1}"/>
              </a:ext>
            </a:extLst>
          </p:cNvPr>
          <p:cNvSpPr/>
          <p:nvPr/>
        </p:nvSpPr>
        <p:spPr bwMode="auto">
          <a:xfrm>
            <a:off x="409460" y="2810679"/>
            <a:ext cx="7014072"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FD5CEF2F-6DDA-1D41-DBD7-0BE0B6D01DFC}"/>
              </a:ext>
            </a:extLst>
          </p:cNvPr>
          <p:cNvSpPr/>
          <p:nvPr/>
        </p:nvSpPr>
        <p:spPr bwMode="auto">
          <a:xfrm>
            <a:off x="392017" y="3714062"/>
            <a:ext cx="2808383"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2" name="Rectangle 11">
            <a:extLst>
              <a:ext uri="{FF2B5EF4-FFF2-40B4-BE49-F238E27FC236}">
                <a16:creationId xmlns:a16="http://schemas.microsoft.com/office/drawing/2014/main" id="{B37A64DE-91F8-BD70-7394-FCB52B68D877}"/>
              </a:ext>
            </a:extLst>
          </p:cNvPr>
          <p:cNvSpPr/>
          <p:nvPr/>
        </p:nvSpPr>
        <p:spPr bwMode="auto">
          <a:xfrm>
            <a:off x="370900" y="4175394"/>
            <a:ext cx="3058099"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3" name="Rectangle 12">
            <a:extLst>
              <a:ext uri="{FF2B5EF4-FFF2-40B4-BE49-F238E27FC236}">
                <a16:creationId xmlns:a16="http://schemas.microsoft.com/office/drawing/2014/main" id="{CE9580A1-6BA7-F2B1-877C-7A86C1213623}"/>
              </a:ext>
            </a:extLst>
          </p:cNvPr>
          <p:cNvSpPr/>
          <p:nvPr/>
        </p:nvSpPr>
        <p:spPr bwMode="auto">
          <a:xfrm>
            <a:off x="409460" y="4964477"/>
            <a:ext cx="5610340" cy="4572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5" name="Audio 14">
            <a:hlinkClick r:id="" action="ppaction://media"/>
            <a:extLst>
              <a:ext uri="{FF2B5EF4-FFF2-40B4-BE49-F238E27FC236}">
                <a16:creationId xmlns:a16="http://schemas.microsoft.com/office/drawing/2014/main" id="{2E17C425-AB8C-BBBA-9CD0-4607563CD56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5" name="Rectangle 15">
            <a:extLst>
              <a:ext uri="{FF2B5EF4-FFF2-40B4-BE49-F238E27FC236}">
                <a16:creationId xmlns:a16="http://schemas.microsoft.com/office/drawing/2014/main" id="{99F928C8-CC56-E5DE-EB0C-F92455FDE94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10</a:t>
            </a:fld>
            <a:endParaRPr lang="en-US" dirty="0"/>
          </a:p>
        </p:txBody>
      </p:sp>
    </p:spTree>
    <p:custDataLst>
      <p:tags r:id="rId1"/>
    </p:custDataLst>
    <p:extLst>
      <p:ext uri="{BB962C8B-B14F-4D97-AF65-F5344CB8AC3E}">
        <p14:creationId xmlns:p14="http://schemas.microsoft.com/office/powerpoint/2010/main" val="3810361393"/>
      </p:ext>
    </p:extLst>
  </p:cSld>
  <p:clrMapOvr>
    <a:masterClrMapping/>
  </p:clrMapOvr>
  <mc:AlternateContent xmlns:mc="http://schemas.openxmlformats.org/markup-compatibility/2006" xmlns:p15="http://schemas.microsoft.com/office/powerpoint/2012/main">
    <mc:Choice Requires="p15">
      <p:transition spd="slow" advTm="64706">
        <p15:prstTrans prst="crush"/>
      </p:transition>
    </mc:Choice>
    <mc:Fallback xmlns="">
      <p:transition spd="slow" advTm="647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15"/>
                </p:tgtEl>
              </p:cMediaNode>
            </p:audio>
          </p:childTnLst>
        </p:cTn>
      </p:par>
    </p:tnLst>
    <p:bldLst>
      <p:bldP spid="6" grpId="0" animBg="1"/>
      <p:bldP spid="7" grpId="0" animBg="1"/>
      <p:bldP spid="9" grpId="0" animBg="1"/>
      <p:bldP spid="10"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Applicability</a:t>
            </a:r>
          </a:p>
        </p:txBody>
      </p:sp>
      <p:sp>
        <p:nvSpPr>
          <p:cNvPr id="64515" name="Content Placeholder 2"/>
          <p:cNvSpPr>
            <a:spLocks noGrp="1"/>
          </p:cNvSpPr>
          <p:nvPr>
            <p:ph idx="1"/>
          </p:nvPr>
        </p:nvSpPr>
        <p:spPr/>
        <p:txBody>
          <a:bodyPr/>
          <a:lstStyle/>
          <a:p>
            <a:r>
              <a:rPr lang="en-US" altLang="en-US" dirty="0"/>
              <a:t>Use Singleton when there must be at most one instance of a class</a:t>
            </a:r>
          </a:p>
          <a:p>
            <a:pPr lvl="1"/>
            <a:r>
              <a:rPr lang="en-US" altLang="en-US" dirty="0"/>
              <a:t>The instance must be accessible to clients from a well-known access point</a:t>
            </a:r>
          </a:p>
          <a:p>
            <a:r>
              <a:rPr lang="en-US" altLang="en-US" dirty="0"/>
              <a:t>The one instance is extensible by subclassing</a:t>
            </a:r>
          </a:p>
          <a:p>
            <a:pPr lvl="1"/>
            <a:r>
              <a:rPr lang="en-US" altLang="en-US" dirty="0"/>
              <a:t>Clients can use the subclass without modifying their code</a:t>
            </a:r>
          </a:p>
          <a:p>
            <a:endParaRPr lang="en-US" altLang="en-US" dirty="0"/>
          </a:p>
        </p:txBody>
      </p:sp>
      <p:pic>
        <p:nvPicPr>
          <p:cNvPr id="5" name="Audio 4">
            <a:hlinkClick r:id="" action="ppaction://media"/>
            <a:extLst>
              <a:ext uri="{FF2B5EF4-FFF2-40B4-BE49-F238E27FC236}">
                <a16:creationId xmlns:a16="http://schemas.microsoft.com/office/drawing/2014/main" id="{AA04AF58-FDC2-B476-2C12-19970577516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Rectangle 15">
            <a:extLst>
              <a:ext uri="{FF2B5EF4-FFF2-40B4-BE49-F238E27FC236}">
                <a16:creationId xmlns:a16="http://schemas.microsoft.com/office/drawing/2014/main" id="{81A04415-CDD7-7E10-18E7-05CF87F86E7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11</a:t>
            </a:fld>
            <a:endParaRPr lang="en-US" dirty="0"/>
          </a:p>
        </p:txBody>
      </p:sp>
    </p:spTree>
    <p:custDataLst>
      <p:tags r:id="rId1"/>
    </p:custDataLst>
  </p:cSld>
  <p:clrMapOvr>
    <a:masterClrMapping/>
  </p:clrMapOvr>
  <mc:AlternateContent xmlns:mc="http://schemas.openxmlformats.org/markup-compatibility/2006" xmlns:p15="http://schemas.microsoft.com/office/powerpoint/2012/main">
    <mc:Choice Requires="p15">
      <p:transition spd="slow" advTm="50678">
        <p15:prstTrans prst="crush"/>
      </p:transition>
    </mc:Choice>
    <mc:Fallback xmlns="">
      <p:transition spd="slow" advTm="506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4515">
                                            <p:txEl>
                                              <p:pRg st="2" end="2"/>
                                            </p:txEl>
                                          </p:spTgt>
                                        </p:tgtEl>
                                        <p:attrNameLst>
                                          <p:attrName>style.visibility</p:attrName>
                                        </p:attrNameLst>
                                      </p:cBhvr>
                                      <p:to>
                                        <p:strVal val="visible"/>
                                      </p:to>
                                    </p:set>
                                    <p:animEffect transition="in" filter="fade">
                                      <p:cBhvr>
                                        <p:cTn id="11" dur="500"/>
                                        <p:tgtEl>
                                          <p:spTgt spid="64515">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4515">
                                            <p:txEl>
                                              <p:pRg st="3" end="3"/>
                                            </p:txEl>
                                          </p:spTgt>
                                        </p:tgtEl>
                                        <p:attrNameLst>
                                          <p:attrName>style.visibility</p:attrName>
                                        </p:attrNameLst>
                                      </p:cBhvr>
                                      <p:to>
                                        <p:strVal val="visible"/>
                                      </p:to>
                                    </p:set>
                                    <p:animEffect transition="in" filter="fade">
                                      <p:cBhvr>
                                        <p:cTn id="14"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Singleton Pattern</a:t>
            </a:r>
            <a:endParaRPr lang="en-SG" dirty="0"/>
          </a:p>
        </p:txBody>
      </p:sp>
      <p:pic>
        <p:nvPicPr>
          <p:cNvPr id="65540"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057400"/>
            <a:ext cx="815340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C7D3055-82C3-24C1-9631-5681C1C9A48A}"/>
              </a:ext>
            </a:extLst>
          </p:cNvPr>
          <p:cNvSpPr/>
          <p:nvPr/>
        </p:nvSpPr>
        <p:spPr bwMode="auto">
          <a:xfrm>
            <a:off x="685800" y="2590800"/>
            <a:ext cx="4114800"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48048734-12D7-D734-FC29-757D88757695}"/>
              </a:ext>
            </a:extLst>
          </p:cNvPr>
          <p:cNvSpPr/>
          <p:nvPr/>
        </p:nvSpPr>
        <p:spPr bwMode="auto">
          <a:xfrm>
            <a:off x="685800" y="3368675"/>
            <a:ext cx="1524000"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A09E4312-34B5-9508-7409-4E498A7DB403}"/>
              </a:ext>
            </a:extLst>
          </p:cNvPr>
          <p:cNvSpPr/>
          <p:nvPr/>
        </p:nvSpPr>
        <p:spPr bwMode="auto">
          <a:xfrm>
            <a:off x="685800" y="3753615"/>
            <a:ext cx="3200400"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B1AB7B0B-B184-C6B7-11B3-B972241CE54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Rectangle 15">
            <a:extLst>
              <a:ext uri="{FF2B5EF4-FFF2-40B4-BE49-F238E27FC236}">
                <a16:creationId xmlns:a16="http://schemas.microsoft.com/office/drawing/2014/main" id="{2850B7BA-F8DE-3DE8-C1F6-03448007F9A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12</a:t>
            </a:fld>
            <a:endParaRPr lang="en-US" dirty="0"/>
          </a:p>
        </p:txBody>
      </p:sp>
    </p:spTree>
    <p:custDataLst>
      <p:tags r:id="rId1"/>
    </p:custDataLst>
  </p:cSld>
  <p:clrMapOvr>
    <a:masterClrMapping/>
  </p:clrMapOvr>
  <mc:AlternateContent xmlns:mc="http://schemas.openxmlformats.org/markup-compatibility/2006" xmlns:p15="http://schemas.microsoft.com/office/powerpoint/2012/main">
    <mc:Choice Requires="p15">
      <p:transition spd="slow" advTm="37617">
        <p15:prstTrans prst="crush"/>
      </p:transition>
    </mc:Choice>
    <mc:Fallback xmlns="">
      <p:transition spd="slow" advTm="376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 Singleton Sparingly!</a:t>
            </a:r>
          </a:p>
        </p:txBody>
      </p:sp>
      <p:sp>
        <p:nvSpPr>
          <p:cNvPr id="67587" name="Content Placeholder 2"/>
          <p:cNvSpPr>
            <a:spLocks noGrp="1"/>
          </p:cNvSpPr>
          <p:nvPr>
            <p:ph idx="1"/>
          </p:nvPr>
        </p:nvSpPr>
        <p:spPr>
          <a:xfrm>
            <a:off x="381000" y="914400"/>
            <a:ext cx="8153400" cy="5334000"/>
          </a:xfrm>
        </p:spPr>
        <p:txBody>
          <a:bodyPr/>
          <a:lstStyle/>
          <a:p>
            <a:r>
              <a:rPr lang="en-US" altLang="en-US" dirty="0"/>
              <a:t>Many practitioners don’t like Singleton</a:t>
            </a:r>
          </a:p>
          <a:p>
            <a:pPr lvl="1"/>
            <a:r>
              <a:rPr lang="en-US" altLang="en-US" dirty="0"/>
              <a:t>Global access point “violates” OO design principles</a:t>
            </a:r>
          </a:p>
          <a:p>
            <a:pPr lvl="1"/>
            <a:r>
              <a:rPr lang="en-US" altLang="en-US" dirty="0"/>
              <a:t>Static classes or variables are often easier</a:t>
            </a:r>
          </a:p>
          <a:p>
            <a:r>
              <a:rPr lang="en-US" altLang="en-US" dirty="0"/>
              <a:t>Issues with using Singleton in multithreading</a:t>
            </a:r>
          </a:p>
          <a:p>
            <a:pPr lvl="1"/>
            <a:r>
              <a:rPr lang="en-US" altLang="en-US" dirty="0"/>
              <a:t>Solutions include synchronized </a:t>
            </a:r>
            <a:r>
              <a:rPr lang="en-US" altLang="en-US" dirty="0" err="1"/>
              <a:t>getInstance</a:t>
            </a:r>
            <a:r>
              <a:rPr lang="en-US" altLang="en-US" dirty="0"/>
              <a:t>() method, or eager creation of </a:t>
            </a:r>
            <a:r>
              <a:rPr lang="en-US" altLang="en-US" dirty="0" err="1"/>
              <a:t>uniqueInstance</a:t>
            </a:r>
            <a:endParaRPr lang="en-US" altLang="en-US" dirty="0"/>
          </a:p>
          <a:p>
            <a:pPr lvl="1"/>
            <a:r>
              <a:rPr lang="en-US" altLang="en-US" dirty="0"/>
              <a:t>However, all solutions have their trade-offs</a:t>
            </a:r>
          </a:p>
          <a:p>
            <a:r>
              <a:rPr lang="en-US" altLang="en-US" dirty="0"/>
              <a:t>Use Singleton only when necessary!</a:t>
            </a:r>
          </a:p>
          <a:p>
            <a:pPr lvl="1"/>
            <a:r>
              <a:rPr lang="en-US" altLang="en-US" dirty="0"/>
              <a:t>Class is complex</a:t>
            </a:r>
          </a:p>
          <a:p>
            <a:pPr lvl="1"/>
            <a:r>
              <a:rPr lang="en-US" altLang="en-US" dirty="0"/>
              <a:t>Class may have to be subclassed</a:t>
            </a:r>
          </a:p>
        </p:txBody>
      </p:sp>
      <p:pic>
        <p:nvPicPr>
          <p:cNvPr id="6" name="Audio 5">
            <a:hlinkClick r:id="" action="ppaction://media"/>
            <a:extLst>
              <a:ext uri="{FF2B5EF4-FFF2-40B4-BE49-F238E27FC236}">
                <a16:creationId xmlns:a16="http://schemas.microsoft.com/office/drawing/2014/main" id="{447F4D47-F5C9-D29F-E431-95A25D16F0D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Rectangle 15">
            <a:extLst>
              <a:ext uri="{FF2B5EF4-FFF2-40B4-BE49-F238E27FC236}">
                <a16:creationId xmlns:a16="http://schemas.microsoft.com/office/drawing/2014/main" id="{8102CA8E-F488-2461-3D4D-BC816572340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13</a:t>
            </a:fld>
            <a:endParaRPr lang="en-US" dirty="0"/>
          </a:p>
        </p:txBody>
      </p:sp>
    </p:spTree>
    <p:custDataLst>
      <p:tags r:id="rId1"/>
    </p:custDataLst>
  </p:cSld>
  <p:clrMapOvr>
    <a:masterClrMapping/>
  </p:clrMapOvr>
  <mc:AlternateContent xmlns:mc="http://schemas.openxmlformats.org/markup-compatibility/2006">
    <mc:Choice xmlns:p15="http://schemas.microsoft.com/office/powerpoint/2012/main" Requires="p15">
      <p:transition spd="slow" advTm="103311">
        <p15:prstTrans prst="crush"/>
      </p:transition>
    </mc:Choice>
    <mc:Fallback>
      <p:transition spd="slow" advTm="1033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7587">
                                            <p:txEl>
                                              <p:pRg st="0" end="0"/>
                                            </p:txEl>
                                          </p:spTgt>
                                        </p:tgtEl>
                                        <p:attrNameLst>
                                          <p:attrName>style.visibility</p:attrName>
                                        </p:attrNameLst>
                                      </p:cBhvr>
                                      <p:to>
                                        <p:strVal val="visible"/>
                                      </p:to>
                                    </p:set>
                                    <p:animEffect transition="in" filter="fade">
                                      <p:cBhvr>
                                        <p:cTn id="11" dur="500"/>
                                        <p:tgtEl>
                                          <p:spTgt spid="6758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7587">
                                            <p:txEl>
                                              <p:pRg st="1" end="1"/>
                                            </p:txEl>
                                          </p:spTgt>
                                        </p:tgtEl>
                                        <p:attrNameLst>
                                          <p:attrName>style.visibility</p:attrName>
                                        </p:attrNameLst>
                                      </p:cBhvr>
                                      <p:to>
                                        <p:strVal val="visible"/>
                                      </p:to>
                                    </p:set>
                                    <p:animEffect transition="in" filter="fade">
                                      <p:cBhvr>
                                        <p:cTn id="14" dur="500"/>
                                        <p:tgtEl>
                                          <p:spTgt spid="67587">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7587">
                                            <p:txEl>
                                              <p:pRg st="2" end="2"/>
                                            </p:txEl>
                                          </p:spTgt>
                                        </p:tgtEl>
                                        <p:attrNameLst>
                                          <p:attrName>style.visibility</p:attrName>
                                        </p:attrNameLst>
                                      </p:cBhvr>
                                      <p:to>
                                        <p:strVal val="visible"/>
                                      </p:to>
                                    </p:set>
                                    <p:animEffect transition="in" filter="fade">
                                      <p:cBhvr>
                                        <p:cTn id="17" dur="500"/>
                                        <p:tgtEl>
                                          <p:spTgt spid="675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587">
                                            <p:txEl>
                                              <p:pRg st="3" end="3"/>
                                            </p:txEl>
                                          </p:spTgt>
                                        </p:tgtEl>
                                        <p:attrNameLst>
                                          <p:attrName>style.visibility</p:attrName>
                                        </p:attrNameLst>
                                      </p:cBhvr>
                                      <p:to>
                                        <p:strVal val="visible"/>
                                      </p:to>
                                    </p:set>
                                    <p:animEffect transition="in" filter="fade">
                                      <p:cBhvr>
                                        <p:cTn id="22" dur="500"/>
                                        <p:tgtEl>
                                          <p:spTgt spid="6758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7587">
                                            <p:txEl>
                                              <p:pRg st="4" end="4"/>
                                            </p:txEl>
                                          </p:spTgt>
                                        </p:tgtEl>
                                        <p:attrNameLst>
                                          <p:attrName>style.visibility</p:attrName>
                                        </p:attrNameLst>
                                      </p:cBhvr>
                                      <p:to>
                                        <p:strVal val="visible"/>
                                      </p:to>
                                    </p:set>
                                    <p:animEffect transition="in" filter="fade">
                                      <p:cBhvr>
                                        <p:cTn id="25" dur="500"/>
                                        <p:tgtEl>
                                          <p:spTgt spid="67587">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7587">
                                            <p:txEl>
                                              <p:pRg st="5" end="5"/>
                                            </p:txEl>
                                          </p:spTgt>
                                        </p:tgtEl>
                                        <p:attrNameLst>
                                          <p:attrName>style.visibility</p:attrName>
                                        </p:attrNameLst>
                                      </p:cBhvr>
                                      <p:to>
                                        <p:strVal val="visible"/>
                                      </p:to>
                                    </p:set>
                                    <p:animEffect transition="in" filter="fade">
                                      <p:cBhvr>
                                        <p:cTn id="28" dur="500"/>
                                        <p:tgtEl>
                                          <p:spTgt spid="6758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7587">
                                            <p:txEl>
                                              <p:pRg st="6" end="6"/>
                                            </p:txEl>
                                          </p:spTgt>
                                        </p:tgtEl>
                                        <p:attrNameLst>
                                          <p:attrName>style.visibility</p:attrName>
                                        </p:attrNameLst>
                                      </p:cBhvr>
                                      <p:to>
                                        <p:strVal val="visible"/>
                                      </p:to>
                                    </p:set>
                                    <p:animEffect transition="in" filter="fade">
                                      <p:cBhvr>
                                        <p:cTn id="33" dur="500"/>
                                        <p:tgtEl>
                                          <p:spTgt spid="67587">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7587">
                                            <p:txEl>
                                              <p:pRg st="7" end="7"/>
                                            </p:txEl>
                                          </p:spTgt>
                                        </p:tgtEl>
                                        <p:attrNameLst>
                                          <p:attrName>style.visibility</p:attrName>
                                        </p:attrNameLst>
                                      </p:cBhvr>
                                      <p:to>
                                        <p:strVal val="visible"/>
                                      </p:to>
                                    </p:set>
                                    <p:animEffect transition="in" filter="fade">
                                      <p:cBhvr>
                                        <p:cTn id="36" dur="500"/>
                                        <p:tgtEl>
                                          <p:spTgt spid="67587">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7587">
                                            <p:txEl>
                                              <p:pRg st="8" end="8"/>
                                            </p:txEl>
                                          </p:spTgt>
                                        </p:tgtEl>
                                        <p:attrNameLst>
                                          <p:attrName>style.visibility</p:attrName>
                                        </p:attrNameLst>
                                      </p:cBhvr>
                                      <p:to>
                                        <p:strVal val="visible"/>
                                      </p:to>
                                    </p:set>
                                    <p:animEffect transition="in" filter="fade">
                                      <p:cBhvr>
                                        <p:cTn id="39" dur="500"/>
                                        <p:tgtEl>
                                          <p:spTgt spid="675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75779" name="Rectangle 6"/>
          <p:cNvSpPr>
            <a:spLocks noGrp="1" noChangeArrowheads="1"/>
          </p:cNvSpPr>
          <p:nvPr>
            <p:ph type="body" idx="1"/>
          </p:nvPr>
        </p:nvSpPr>
        <p:spPr/>
        <p:txBody>
          <a:bodyPr/>
          <a:lstStyle/>
          <a:p>
            <a:r>
              <a:rPr lang="en-US" altLang="en-US" dirty="0"/>
              <a:t>The Singleton design pattern</a:t>
            </a:r>
          </a:p>
          <a:p>
            <a:endParaRPr lang="en-US" altLang="en-US" dirty="0"/>
          </a:p>
          <a:p>
            <a:r>
              <a:rPr lang="en-US" altLang="en-US" dirty="0"/>
              <a:t>Next: the Command design pattern</a:t>
            </a:r>
          </a:p>
        </p:txBody>
      </p:sp>
      <p:graphicFrame>
        <p:nvGraphicFramePr>
          <p:cNvPr id="75780" name="Object 4"/>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7578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Audio 4">
            <a:hlinkClick r:id="" action="ppaction://media"/>
            <a:extLst>
              <a:ext uri="{FF2B5EF4-FFF2-40B4-BE49-F238E27FC236}">
                <a16:creationId xmlns:a16="http://schemas.microsoft.com/office/drawing/2014/main" id="{BCC13517-3FE6-3AD3-190D-C9DBDC24B40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2" name="Rectangle 15">
            <a:extLst>
              <a:ext uri="{FF2B5EF4-FFF2-40B4-BE49-F238E27FC236}">
                <a16:creationId xmlns:a16="http://schemas.microsoft.com/office/drawing/2014/main" id="{BF965A5E-7DD6-CA4E-2257-F3D6E744495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14</a:t>
            </a:fld>
            <a:endParaRPr lang="en-US" dirty="0"/>
          </a:p>
        </p:txBody>
      </p:sp>
    </p:spTree>
    <p:custDataLst>
      <p:tags r:id="rId1"/>
    </p:custDataLst>
    <p:extLst>
      <p:ext uri="{BB962C8B-B14F-4D97-AF65-F5344CB8AC3E}">
        <p14:creationId xmlns:p14="http://schemas.microsoft.com/office/powerpoint/2010/main" val="273264274"/>
      </p:ext>
    </p:extLst>
  </p:cSld>
  <p:clrMapOvr>
    <a:masterClrMapping/>
  </p:clrMapOvr>
  <mc:AlternateContent xmlns:mc="http://schemas.openxmlformats.org/markup-compatibility/2006">
    <mc:Choice xmlns:p15="http://schemas.microsoft.com/office/powerpoint/2012/main" Requires="p15">
      <p:transition spd="slow" advTm="41055">
        <p15:prstTrans prst="crush"/>
      </p:transition>
    </mc:Choice>
    <mc:Fallback>
      <p:transition spd="slow" advTm="410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5779">
                                            <p:txEl>
                                              <p:pRg st="2" end="2"/>
                                            </p:txEl>
                                          </p:spTgt>
                                        </p:tgtEl>
                                        <p:attrNameLst>
                                          <p:attrName>style.visibility</p:attrName>
                                        </p:attrNameLst>
                                      </p:cBhvr>
                                      <p:to>
                                        <p:strVal val="visible"/>
                                      </p:to>
                                    </p:set>
                                    <p:animEffect transition="in" filter="fade">
                                      <p:cBhvr>
                                        <p:cTn id="11" dur="500"/>
                                        <p:tgtEl>
                                          <p:spTgt spid="757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9" descr="j0229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p:cNvSpPr>
            <a:spLocks noGrp="1" noChangeArrowheads="1"/>
          </p:cNvSpPr>
          <p:nvPr>
            <p:ph type="subTitle" idx="1"/>
          </p:nvPr>
        </p:nvSpPr>
        <p:spPr>
          <a:xfrm>
            <a:off x="1104900" y="2895600"/>
            <a:ext cx="6781800" cy="1828800"/>
          </a:xfrm>
        </p:spPr>
        <p:txBody>
          <a:bodyPr/>
          <a:lstStyle/>
          <a:p>
            <a:pPr algn="ctr">
              <a:defRPr/>
            </a:pPr>
            <a:r>
              <a:rPr lang="en-GB" sz="4000"/>
              <a:t>The Singleton Pattern</a:t>
            </a:r>
            <a:endParaRPr lang="en-GB" sz="3600">
              <a:solidFill>
                <a:srgbClr val="0033CC"/>
              </a:solidFill>
              <a:effectLst>
                <a:outerShdw blurRad="38100" dist="38100" dir="2700000" algn="tl">
                  <a:srgbClr val="C0C0C0"/>
                </a:outerShdw>
              </a:effectLst>
            </a:endParaRPr>
          </a:p>
        </p:txBody>
      </p:sp>
      <p:pic>
        <p:nvPicPr>
          <p:cNvPr id="9" name="Audio 8">
            <a:hlinkClick r:id="" action="ppaction://media"/>
            <a:extLst>
              <a:ext uri="{FF2B5EF4-FFF2-40B4-BE49-F238E27FC236}">
                <a16:creationId xmlns:a16="http://schemas.microsoft.com/office/drawing/2014/main" id="{6E808FCD-28FB-58E1-C545-C62CD6FDAE3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5="http://schemas.microsoft.com/office/powerpoint/2012/main" Requires="p15">
      <p:transition spd="slow" advTm="7619">
        <p15:prstTrans prst="crush"/>
      </p:transition>
    </mc:Choice>
    <mc:Fallback>
      <p:transition spd="slow" advTm="76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There Can Be Only One</a:t>
            </a:r>
          </a:p>
        </p:txBody>
      </p:sp>
      <p:sp>
        <p:nvSpPr>
          <p:cNvPr id="58371" name="Content Placeholder 2"/>
          <p:cNvSpPr>
            <a:spLocks noGrp="1"/>
          </p:cNvSpPr>
          <p:nvPr>
            <p:ph idx="1"/>
          </p:nvPr>
        </p:nvSpPr>
        <p:spPr/>
        <p:txBody>
          <a:bodyPr/>
          <a:lstStyle/>
          <a:p>
            <a:r>
              <a:rPr lang="en-US" altLang="en-US" dirty="0"/>
              <a:t>Sometimes you only want one instance of an object in your entire system</a:t>
            </a:r>
          </a:p>
          <a:p>
            <a:pPr lvl="1"/>
            <a:r>
              <a:rPr lang="en-US" altLang="en-US" dirty="0"/>
              <a:t>E.g., process log, registry settings</a:t>
            </a:r>
          </a:p>
          <a:p>
            <a:r>
              <a:rPr lang="en-US" altLang="en-US" dirty="0"/>
              <a:t>Declare as global</a:t>
            </a:r>
          </a:p>
          <a:p>
            <a:pPr lvl="1"/>
            <a:r>
              <a:rPr lang="en-US" altLang="en-US" dirty="0"/>
              <a:t>Disadvantage: object created when program starts; expensive if object is resource-intensive</a:t>
            </a:r>
          </a:p>
          <a:p>
            <a:r>
              <a:rPr lang="en-US" altLang="en-US" dirty="0"/>
              <a:t>Declare as a static class</a:t>
            </a:r>
          </a:p>
          <a:p>
            <a:pPr lvl="1"/>
            <a:r>
              <a:rPr lang="en-US" altLang="en-US" dirty="0"/>
              <a:t>All methods and attributes are declared static</a:t>
            </a:r>
          </a:p>
          <a:p>
            <a:pPr lvl="1"/>
            <a:r>
              <a:rPr lang="en-US" altLang="en-US" dirty="0"/>
              <a:t>Disadvantage: can’t override static methods; does not support inheritance</a:t>
            </a:r>
          </a:p>
        </p:txBody>
      </p:sp>
      <p:pic>
        <p:nvPicPr>
          <p:cNvPr id="19" name="Audio 18">
            <a:hlinkClick r:id="" action="ppaction://media"/>
            <a:extLst>
              <a:ext uri="{FF2B5EF4-FFF2-40B4-BE49-F238E27FC236}">
                <a16:creationId xmlns:a16="http://schemas.microsoft.com/office/drawing/2014/main" id="{76BDCEF2-28A0-7622-3CBC-B6DF6C2E070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Rectangle 15">
            <a:extLst>
              <a:ext uri="{FF2B5EF4-FFF2-40B4-BE49-F238E27FC236}">
                <a16:creationId xmlns:a16="http://schemas.microsoft.com/office/drawing/2014/main" id="{689B9E44-E8E9-B6CC-D55A-914CB55F442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3</a:t>
            </a:fld>
            <a:endParaRPr lang="en-US" dirty="0"/>
          </a:p>
        </p:txBody>
      </p:sp>
    </p:spTree>
    <p:custDataLst>
      <p:tags r:id="rId1"/>
    </p:custDataLst>
  </p:cSld>
  <p:clrMapOvr>
    <a:masterClrMapping/>
  </p:clrMapOvr>
  <mc:AlternateContent xmlns:mc="http://schemas.openxmlformats.org/markup-compatibility/2006" xmlns:p15="http://schemas.microsoft.com/office/powerpoint/2012/main">
    <mc:Choice Requires="p15">
      <p:transition spd="slow" advTm="96698">
        <p15:prstTrans prst="crush"/>
      </p:transition>
    </mc:Choice>
    <mc:Fallback xmlns="">
      <p:transition spd="slow" advTm="966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8371">
                                            <p:txEl>
                                              <p:pRg st="2" end="2"/>
                                            </p:txEl>
                                          </p:spTgt>
                                        </p:tgtEl>
                                        <p:attrNameLst>
                                          <p:attrName>style.visibility</p:attrName>
                                        </p:attrNameLst>
                                      </p:cBhvr>
                                      <p:to>
                                        <p:strVal val="visible"/>
                                      </p:to>
                                    </p:set>
                                    <p:animEffect transition="in" filter="fade">
                                      <p:cBhvr>
                                        <p:cTn id="11" dur="500"/>
                                        <p:tgtEl>
                                          <p:spTgt spid="58371">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8371">
                                            <p:txEl>
                                              <p:pRg st="3" end="3"/>
                                            </p:txEl>
                                          </p:spTgt>
                                        </p:tgtEl>
                                        <p:attrNameLst>
                                          <p:attrName>style.visibility</p:attrName>
                                        </p:attrNameLst>
                                      </p:cBhvr>
                                      <p:to>
                                        <p:strVal val="visible"/>
                                      </p:to>
                                    </p:set>
                                    <p:animEffect transition="in" filter="fade">
                                      <p:cBhvr>
                                        <p:cTn id="14" dur="500"/>
                                        <p:tgtEl>
                                          <p:spTgt spid="58371">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8371">
                                            <p:txEl>
                                              <p:pRg st="4" end="4"/>
                                            </p:txEl>
                                          </p:spTgt>
                                        </p:tgtEl>
                                        <p:attrNameLst>
                                          <p:attrName>style.visibility</p:attrName>
                                        </p:attrNameLst>
                                      </p:cBhvr>
                                      <p:to>
                                        <p:strVal val="visible"/>
                                      </p:to>
                                    </p:set>
                                    <p:animEffect transition="in" filter="fade">
                                      <p:cBhvr>
                                        <p:cTn id="19" dur="500"/>
                                        <p:tgtEl>
                                          <p:spTgt spid="5837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8371">
                                            <p:txEl>
                                              <p:pRg st="5" end="5"/>
                                            </p:txEl>
                                          </p:spTgt>
                                        </p:tgtEl>
                                        <p:attrNameLst>
                                          <p:attrName>style.visibility</p:attrName>
                                        </p:attrNameLst>
                                      </p:cBhvr>
                                      <p:to>
                                        <p:strVal val="visible"/>
                                      </p:to>
                                    </p:set>
                                    <p:animEffect transition="in" filter="fade">
                                      <p:cBhvr>
                                        <p:cTn id="22" dur="500"/>
                                        <p:tgtEl>
                                          <p:spTgt spid="5837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8371">
                                            <p:txEl>
                                              <p:pRg st="6" end="6"/>
                                            </p:txEl>
                                          </p:spTgt>
                                        </p:tgtEl>
                                        <p:attrNameLst>
                                          <p:attrName>style.visibility</p:attrName>
                                        </p:attrNameLst>
                                      </p:cBhvr>
                                      <p:to>
                                        <p:strVal val="visible"/>
                                      </p:to>
                                    </p:set>
                                    <p:animEffect transition="in" filter="fade">
                                      <p:cBhvr>
                                        <p:cTn id="25" dur="500"/>
                                        <p:tgtEl>
                                          <p:spTgt spid="583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Singleton Pattern</a:t>
            </a:r>
          </a:p>
        </p:txBody>
      </p:sp>
      <p:sp>
        <p:nvSpPr>
          <p:cNvPr id="60419" name="Content Placeholder 2"/>
          <p:cNvSpPr>
            <a:spLocks noGrp="1"/>
          </p:cNvSpPr>
          <p:nvPr>
            <p:ph idx="1"/>
          </p:nvPr>
        </p:nvSpPr>
        <p:spPr/>
        <p:txBody>
          <a:bodyPr/>
          <a:lstStyle/>
          <a:p>
            <a:r>
              <a:rPr lang="en-US" altLang="en-US" dirty="0"/>
              <a:t>Ensures that only </a:t>
            </a:r>
            <a:r>
              <a:rPr lang="en-US" altLang="en-US" dirty="0">
                <a:solidFill>
                  <a:srgbClr val="FF0000"/>
                </a:solidFill>
              </a:rPr>
              <a:t>one instance </a:t>
            </a:r>
            <a:r>
              <a:rPr lang="en-US" altLang="en-US" dirty="0"/>
              <a:t>of the class is created</a:t>
            </a:r>
          </a:p>
          <a:p>
            <a:endParaRPr lang="en-US" altLang="en-US" dirty="0"/>
          </a:p>
          <a:p>
            <a:r>
              <a:rPr lang="en-US" altLang="en-US" dirty="0"/>
              <a:t>Provides a global point of access to the single instance</a:t>
            </a:r>
          </a:p>
          <a:p>
            <a:endParaRPr lang="en-US" altLang="en-US" dirty="0"/>
          </a:p>
          <a:p>
            <a:r>
              <a:rPr lang="en-US" altLang="en-US" dirty="0"/>
              <a:t>Declares a private constructor</a:t>
            </a:r>
          </a:p>
          <a:p>
            <a:endParaRPr lang="en-US" altLang="en-US" dirty="0"/>
          </a:p>
        </p:txBody>
      </p:sp>
      <p:pic>
        <p:nvPicPr>
          <p:cNvPr id="6" name="Audio 5">
            <a:hlinkClick r:id="" action="ppaction://media"/>
            <a:extLst>
              <a:ext uri="{FF2B5EF4-FFF2-40B4-BE49-F238E27FC236}">
                <a16:creationId xmlns:a16="http://schemas.microsoft.com/office/drawing/2014/main" id="{62869644-6CD3-1AF0-B01D-E9DE27092B9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Rectangle 15">
            <a:extLst>
              <a:ext uri="{FF2B5EF4-FFF2-40B4-BE49-F238E27FC236}">
                <a16:creationId xmlns:a16="http://schemas.microsoft.com/office/drawing/2014/main" id="{9979B8A6-F4D7-B66F-3F00-DB28092B4C9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4</a:t>
            </a:fld>
            <a:endParaRPr lang="en-US" dirty="0"/>
          </a:p>
        </p:txBody>
      </p:sp>
    </p:spTree>
    <p:custDataLst>
      <p:tags r:id="rId1"/>
    </p:custDataLst>
  </p:cSld>
  <p:clrMapOvr>
    <a:masterClrMapping/>
  </p:clrMapOvr>
  <mc:AlternateContent xmlns:mc="http://schemas.openxmlformats.org/markup-compatibility/2006" xmlns:p15="http://schemas.microsoft.com/office/powerpoint/2012/main">
    <mc:Choice Requires="p15">
      <p:transition spd="slow" advTm="40458">
        <p15:prstTrans prst="crush"/>
      </p:transition>
    </mc:Choice>
    <mc:Fallback xmlns="">
      <p:transition spd="slow" advTm="404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0419">
                                            <p:txEl>
                                              <p:pRg st="4" end="4"/>
                                            </p:txEl>
                                          </p:spTgt>
                                        </p:tgtEl>
                                        <p:attrNameLst>
                                          <p:attrName>style.visibility</p:attrName>
                                        </p:attrNameLst>
                                      </p:cBhvr>
                                      <p:to>
                                        <p:strVal val="visible"/>
                                      </p:to>
                                    </p:set>
                                    <p:animEffect transition="in" filter="fade">
                                      <p:cBhvr>
                                        <p:cTn id="11" dur="500"/>
                                        <p:tgtEl>
                                          <p:spTgt spid="604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Singleton Class</a:t>
            </a:r>
          </a:p>
        </p:txBody>
      </p:sp>
      <p:sp>
        <p:nvSpPr>
          <p:cNvPr id="61444" name="Content Placeholder 2"/>
          <p:cNvSpPr>
            <a:spLocks noGrp="1"/>
          </p:cNvSpPr>
          <p:nvPr>
            <p:ph idx="1"/>
          </p:nvPr>
        </p:nvSpPr>
        <p:spPr>
          <a:xfrm>
            <a:off x="381000" y="838200"/>
            <a:ext cx="8153400" cy="5410200"/>
          </a:xfrm>
        </p:spPr>
        <p:txBody>
          <a:bodyPr/>
          <a:lstStyle/>
          <a:p>
            <a:pPr marL="0" indent="0">
              <a:buFont typeface="Wingdings" panose="05000000000000000000" pitchFamily="2" charset="2"/>
              <a:buNone/>
            </a:pPr>
            <a:r>
              <a:rPr lang="en-US" altLang="en-US" sz="2000" dirty="0">
                <a:latin typeface="Courier" pitchFamily="49" charset="0"/>
              </a:rPr>
              <a:t>class Singleton {</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FF0000"/>
                </a:solidFill>
                <a:latin typeface="Courier" pitchFamily="49" charset="0"/>
              </a:rPr>
              <a:t>private</a:t>
            </a:r>
            <a:r>
              <a:rPr lang="en-US" altLang="en-US" sz="2000" dirty="0">
                <a:latin typeface="Courier" pitchFamily="49" charset="0"/>
              </a:rPr>
              <a:t> static Singleton </a:t>
            </a:r>
            <a:r>
              <a:rPr lang="en-US" altLang="en-US" sz="2000" dirty="0" err="1">
                <a:latin typeface="Courier" pitchFamily="49" charset="0"/>
              </a:rPr>
              <a:t>uniqueInstance</a:t>
            </a:r>
            <a:r>
              <a:rPr lang="en-US" altLang="en-US" sz="2000" dirty="0">
                <a:latin typeface="Courier" pitchFamily="49" charset="0"/>
              </a:rPr>
              <a:t> = null;</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FF0000"/>
                </a:solidFill>
                <a:latin typeface="Courier" pitchFamily="49" charset="0"/>
              </a:rPr>
              <a:t>private</a:t>
            </a:r>
            <a:r>
              <a:rPr lang="en-US" altLang="en-US" sz="2000" dirty="0">
                <a:latin typeface="Courier" pitchFamily="49" charset="0"/>
              </a:rPr>
              <a:t> Singleton() { </a:t>
            </a:r>
            <a:r>
              <a:rPr lang="en-US" altLang="en-US" sz="2000" dirty="0">
                <a:solidFill>
                  <a:srgbClr val="0033CC"/>
                </a:solidFill>
                <a:latin typeface="Courier" pitchFamily="49" charset="0"/>
              </a:rPr>
              <a:t>// private constructor!!!</a:t>
            </a:r>
          </a:p>
          <a:p>
            <a:pPr marL="0" indent="0">
              <a:buFont typeface="Wingdings" panose="05000000000000000000" pitchFamily="2" charset="2"/>
              <a:buNone/>
            </a:pPr>
            <a:r>
              <a:rPr lang="en-US" altLang="en-US" sz="2000" dirty="0">
                <a:solidFill>
                  <a:srgbClr val="0033CC"/>
                </a:solidFill>
                <a:latin typeface="Courier" pitchFamily="49" charset="0"/>
              </a:rPr>
              <a:t>    // initialization code</a:t>
            </a:r>
          </a:p>
          <a:p>
            <a:pPr marL="0" indent="0">
              <a:buFont typeface="Wingdings" panose="05000000000000000000" pitchFamily="2" charset="2"/>
              <a:buNone/>
            </a:pPr>
            <a:r>
              <a:rPr lang="en-US" altLang="en-US" sz="2000" dirty="0">
                <a:solidFill>
                  <a:srgbClr val="0033CC"/>
                </a:solidFill>
                <a:latin typeface="Courier" pitchFamily="49" charset="0"/>
              </a:rPr>
              <a:t>  </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solidFill>
                  <a:srgbClr val="0033CC"/>
                </a:solidFill>
                <a:latin typeface="Courier" pitchFamily="49" charset="0"/>
              </a:rPr>
              <a:t>  </a:t>
            </a:r>
            <a:r>
              <a:rPr lang="en-US" altLang="en-US" sz="2000" dirty="0">
                <a:latin typeface="Courier" pitchFamily="49" charset="0"/>
              </a:rPr>
              <a:t>public static Singleton </a:t>
            </a:r>
            <a:r>
              <a:rPr lang="en-US" altLang="en-US" sz="2000" dirty="0" err="1">
                <a:latin typeface="Courier" pitchFamily="49" charset="0"/>
              </a:rPr>
              <a:t>getInstance</a:t>
            </a:r>
            <a:r>
              <a:rPr lang="en-US" altLang="en-US" sz="2000" dirty="0">
                <a:latin typeface="Courier" pitchFamily="49" charset="0"/>
              </a:rPr>
              <a:t>() {</a:t>
            </a:r>
          </a:p>
          <a:p>
            <a:pPr marL="0" indent="0">
              <a:buFont typeface="Wingdings" panose="05000000000000000000" pitchFamily="2" charset="2"/>
              <a:buNone/>
            </a:pPr>
            <a:r>
              <a:rPr lang="en-US" altLang="en-US" sz="2000" dirty="0">
                <a:solidFill>
                  <a:srgbClr val="0033CC"/>
                </a:solidFill>
                <a:latin typeface="Courier" pitchFamily="49" charset="0"/>
              </a:rPr>
              <a:t>    </a:t>
            </a:r>
            <a:r>
              <a:rPr lang="en-US" altLang="en-US" sz="2000" dirty="0">
                <a:latin typeface="Courier" pitchFamily="49" charset="0"/>
              </a:rPr>
              <a:t>if (</a:t>
            </a:r>
            <a:r>
              <a:rPr lang="en-US" altLang="en-US" sz="2000" dirty="0" err="1">
                <a:latin typeface="Courier" pitchFamily="49" charset="0"/>
              </a:rPr>
              <a:t>uniqueInstance</a:t>
            </a:r>
            <a:r>
              <a:rPr lang="en-US" altLang="en-US" sz="2000" dirty="0">
                <a:latin typeface="Courier" pitchFamily="49" charset="0"/>
              </a:rPr>
              <a:t> == null) {</a:t>
            </a:r>
          </a:p>
          <a:p>
            <a:pPr marL="0" indent="0">
              <a:buFont typeface="Wingdings" panose="05000000000000000000" pitchFamily="2" charset="2"/>
              <a:buNone/>
            </a:pPr>
            <a:r>
              <a:rPr lang="en-US" altLang="en-US" sz="2000" dirty="0">
                <a:solidFill>
                  <a:srgbClr val="0033CC"/>
                </a:solidFill>
                <a:latin typeface="Courier" pitchFamily="49" charset="0"/>
              </a:rPr>
              <a:t>    </a:t>
            </a:r>
            <a:r>
              <a:rPr lang="en-US" altLang="en-US" sz="2000" dirty="0">
                <a:latin typeface="Courier" pitchFamily="49" charset="0"/>
              </a:rPr>
              <a:t>  </a:t>
            </a:r>
            <a:r>
              <a:rPr lang="en-US" altLang="en-US" sz="2000" dirty="0" err="1">
                <a:latin typeface="Courier" pitchFamily="49" charset="0"/>
              </a:rPr>
              <a:t>uniqueInstance</a:t>
            </a:r>
            <a:r>
              <a:rPr lang="en-US" altLang="en-US" sz="2000" dirty="0">
                <a:latin typeface="Courier" pitchFamily="49" charset="0"/>
              </a:rPr>
              <a:t> = new Singleton();</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return </a:t>
            </a:r>
            <a:r>
              <a:rPr lang="en-US" altLang="en-US" sz="2000" dirty="0" err="1">
                <a:latin typeface="Courier" pitchFamily="49" charset="0"/>
              </a:rPr>
              <a:t>uniqueInstance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other methods </a:t>
            </a:r>
          </a:p>
          <a:p>
            <a:pPr marL="0" indent="0">
              <a:buFont typeface="Wingdings" panose="05000000000000000000" pitchFamily="2" charset="2"/>
              <a:buNone/>
            </a:pPr>
            <a:r>
              <a:rPr lang="en-US" altLang="en-US" sz="2000" dirty="0">
                <a:latin typeface="Courier" pitchFamily="49" charset="0"/>
              </a:rPr>
              <a:t>}</a:t>
            </a:r>
          </a:p>
        </p:txBody>
      </p:sp>
      <p:sp>
        <p:nvSpPr>
          <p:cNvPr id="4" name="Rectangle 3">
            <a:extLst>
              <a:ext uri="{FF2B5EF4-FFF2-40B4-BE49-F238E27FC236}">
                <a16:creationId xmlns:a16="http://schemas.microsoft.com/office/drawing/2014/main" id="{1D92F444-0660-93F3-A811-F03B84E8C56E}"/>
              </a:ext>
            </a:extLst>
          </p:cNvPr>
          <p:cNvSpPr/>
          <p:nvPr/>
        </p:nvSpPr>
        <p:spPr bwMode="auto">
          <a:xfrm>
            <a:off x="685801" y="1218281"/>
            <a:ext cx="7315200" cy="38099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761BF84C-5A4D-4EED-5FD9-64AA45600AF2}"/>
              </a:ext>
            </a:extLst>
          </p:cNvPr>
          <p:cNvSpPr/>
          <p:nvPr/>
        </p:nvSpPr>
        <p:spPr bwMode="auto">
          <a:xfrm>
            <a:off x="626125" y="1979359"/>
            <a:ext cx="7374876" cy="1144841"/>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2D3C69FA-C9F0-F484-250C-CE2D09EDA458}"/>
              </a:ext>
            </a:extLst>
          </p:cNvPr>
          <p:cNvSpPr/>
          <p:nvPr/>
        </p:nvSpPr>
        <p:spPr bwMode="auto">
          <a:xfrm>
            <a:off x="626125" y="3412012"/>
            <a:ext cx="7374876" cy="2150588"/>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7F3E43D2-DDCD-5417-97C5-9B569C957C2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Rectangle 15">
            <a:extLst>
              <a:ext uri="{FF2B5EF4-FFF2-40B4-BE49-F238E27FC236}">
                <a16:creationId xmlns:a16="http://schemas.microsoft.com/office/drawing/2014/main" id="{697972DC-2593-492A-8D95-FD2BEBE5250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5</a:t>
            </a:fld>
            <a:endParaRPr lang="en-US" dirty="0"/>
          </a:p>
        </p:txBody>
      </p:sp>
    </p:spTree>
    <p:custDataLst>
      <p:tags r:id="rId1"/>
    </p:custDataLst>
  </p:cSld>
  <p:clrMapOvr>
    <a:masterClrMapping/>
  </p:clrMapOvr>
  <mc:AlternateContent xmlns:mc="http://schemas.openxmlformats.org/markup-compatibility/2006" xmlns:p15="http://schemas.microsoft.com/office/powerpoint/2012/main">
    <mc:Choice Requires="p15">
      <p:transition spd="slow" advTm="87082">
        <p15:prstTrans prst="crush"/>
      </p:transition>
    </mc:Choice>
    <mc:Fallback xmlns="">
      <p:transition spd="slow" advTm="870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7"/>
                </p:tgtEl>
              </p:cMediaNode>
            </p:audio>
          </p:childTnLst>
        </p:cTn>
      </p:par>
    </p:tnLst>
    <p:bldLst>
      <p:bldP spid="4" grpId="0" animBg="1"/>
      <p:bldP spid="4" grpId="1" animBg="1"/>
      <p:bldP spid="5" grpId="0" animBg="1"/>
      <p:bldP spid="5" grpId="1"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Using Singletons</a:t>
            </a:r>
          </a:p>
        </p:txBody>
      </p:sp>
      <p:sp>
        <p:nvSpPr>
          <p:cNvPr id="63491" name="Content Placeholder 2"/>
          <p:cNvSpPr>
            <a:spLocks noGrp="1"/>
          </p:cNvSpPr>
          <p:nvPr>
            <p:ph idx="1"/>
          </p:nvPr>
        </p:nvSpPr>
        <p:spPr/>
        <p:txBody>
          <a:bodyPr/>
          <a:lstStyle/>
          <a:p>
            <a:pPr marL="0" indent="0">
              <a:buFont typeface="Wingdings" panose="05000000000000000000" pitchFamily="2" charset="2"/>
              <a:buNone/>
            </a:pPr>
            <a:r>
              <a:rPr lang="en-US" altLang="en-US" sz="2000" dirty="0">
                <a:latin typeface="Courier" pitchFamily="49" charset="0"/>
              </a:rPr>
              <a:t>namespace </a:t>
            </a:r>
            <a:r>
              <a:rPr lang="en-US" altLang="en-US" sz="2000" dirty="0" err="1">
                <a:latin typeface="Courier" pitchFamily="49" charset="0"/>
              </a:rPr>
              <a:t>TestSingleton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class Program</a:t>
            </a:r>
          </a:p>
          <a:p>
            <a:pPr marL="0" indent="0">
              <a:buFont typeface="Wingdings" panose="05000000000000000000" pitchFamily="2" charset="2"/>
              <a:buNone/>
            </a:pPr>
            <a:r>
              <a:rPr lang="en-US" altLang="en-US" sz="2000" dirty="0">
                <a:latin typeface="Courier" pitchFamily="49" charset="0"/>
              </a:rPr>
              <a:t>    static void Main (String[] </a:t>
            </a:r>
            <a:r>
              <a:rPr lang="en-US" altLang="en-US" sz="2000" dirty="0" err="1">
                <a:latin typeface="Courier" pitchFamily="49" charset="0"/>
              </a:rPr>
              <a:t>args</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first time – object created</a:t>
            </a:r>
          </a:p>
          <a:p>
            <a:pPr marL="0" indent="0">
              <a:buFont typeface="Wingdings" panose="05000000000000000000" pitchFamily="2" charset="2"/>
              <a:buNone/>
            </a:pPr>
            <a:r>
              <a:rPr lang="en-US" altLang="en-US" sz="2000" dirty="0">
                <a:latin typeface="Courier" pitchFamily="49" charset="0"/>
              </a:rPr>
              <a:t>    Singleton s1 = </a:t>
            </a:r>
            <a:r>
              <a:rPr lang="en-US" altLang="en-US" sz="2000" dirty="0" err="1">
                <a:latin typeface="Courier" pitchFamily="49" charset="0"/>
              </a:rPr>
              <a:t>Singleton.getInstance</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second time – gets the same instance</a:t>
            </a:r>
          </a:p>
          <a:p>
            <a:pPr marL="0" indent="0">
              <a:buFont typeface="Wingdings" panose="05000000000000000000" pitchFamily="2" charset="2"/>
              <a:buNone/>
            </a:pPr>
            <a:r>
              <a:rPr lang="en-US" altLang="en-US" sz="2000" dirty="0">
                <a:latin typeface="Courier" pitchFamily="49" charset="0"/>
              </a:rPr>
              <a:t>    Singleton s2 = </a:t>
            </a:r>
            <a:r>
              <a:rPr lang="en-US" altLang="en-US" sz="2000" dirty="0" err="1">
                <a:latin typeface="Courier" pitchFamily="49" charset="0"/>
              </a:rPr>
              <a:t>Singleton.getInstance</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does not compile – private constructor!</a:t>
            </a:r>
          </a:p>
          <a:p>
            <a:pPr marL="0" indent="0">
              <a:buFont typeface="Wingdings" panose="05000000000000000000" pitchFamily="2" charset="2"/>
              <a:buNone/>
            </a:pPr>
            <a:r>
              <a:rPr lang="en-US" altLang="en-US" sz="2000" dirty="0">
                <a:latin typeface="Courier" pitchFamily="49" charset="0"/>
              </a:rPr>
              <a:t>    Singleton s3 = new Singleton();</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p:txBody>
      </p:sp>
      <p:sp>
        <p:nvSpPr>
          <p:cNvPr id="4" name="Rectangle 3">
            <a:extLst>
              <a:ext uri="{FF2B5EF4-FFF2-40B4-BE49-F238E27FC236}">
                <a16:creationId xmlns:a16="http://schemas.microsoft.com/office/drawing/2014/main" id="{18F5C20B-B6ED-C266-0C76-6CA5D127863B}"/>
              </a:ext>
            </a:extLst>
          </p:cNvPr>
          <p:cNvSpPr/>
          <p:nvPr/>
        </p:nvSpPr>
        <p:spPr bwMode="auto">
          <a:xfrm>
            <a:off x="1001617" y="2579783"/>
            <a:ext cx="61722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F462B832-38DE-0723-802D-5C27BE2CCAFC}"/>
              </a:ext>
            </a:extLst>
          </p:cNvPr>
          <p:cNvSpPr/>
          <p:nvPr/>
        </p:nvSpPr>
        <p:spPr bwMode="auto">
          <a:xfrm>
            <a:off x="1001617" y="3675962"/>
            <a:ext cx="61722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6B3B9473-8047-1ADE-777B-ADE1CF787015}"/>
              </a:ext>
            </a:extLst>
          </p:cNvPr>
          <p:cNvSpPr/>
          <p:nvPr/>
        </p:nvSpPr>
        <p:spPr bwMode="auto">
          <a:xfrm>
            <a:off x="1001617" y="4768469"/>
            <a:ext cx="4865783"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3" name="Audio 12">
            <a:hlinkClick r:id="" action="ppaction://media"/>
            <a:extLst>
              <a:ext uri="{FF2B5EF4-FFF2-40B4-BE49-F238E27FC236}">
                <a16:creationId xmlns:a16="http://schemas.microsoft.com/office/drawing/2014/main" id="{C1AAE31A-2244-F598-778E-C75C97CD277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Rectangle 15">
            <a:extLst>
              <a:ext uri="{FF2B5EF4-FFF2-40B4-BE49-F238E27FC236}">
                <a16:creationId xmlns:a16="http://schemas.microsoft.com/office/drawing/2014/main" id="{DF17D8DC-36B7-3D85-0C67-A6B978F06545}"/>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6</a:t>
            </a:fld>
            <a:endParaRPr lang="en-US" dirty="0"/>
          </a:p>
        </p:txBody>
      </p:sp>
    </p:spTree>
    <p:custDataLst>
      <p:tags r:id="rId1"/>
    </p:custDataLst>
  </p:cSld>
  <p:clrMapOvr>
    <a:masterClrMapping/>
  </p:clrMapOvr>
  <mc:AlternateContent xmlns:mc="http://schemas.openxmlformats.org/markup-compatibility/2006" xmlns:p15="http://schemas.microsoft.com/office/powerpoint/2012/main">
    <mc:Choice Requires="p15">
      <p:transition spd="slow" advTm="52158">
        <p15:prstTrans prst="crush"/>
      </p:transition>
    </mc:Choice>
    <mc:Fallback xmlns="">
      <p:transition spd="slow" advTm="521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3"/>
                </p:tgtEl>
              </p:cMediaNode>
            </p:audio>
          </p:childTnLst>
        </p:cTn>
      </p:par>
    </p:tnLst>
    <p:bldLst>
      <p:bldP spid="4"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Problem – Chocolate Factory</a:t>
            </a:r>
          </a:p>
        </p:txBody>
      </p:sp>
      <p:sp>
        <p:nvSpPr>
          <p:cNvPr id="3" name="Content Placeholder 2"/>
          <p:cNvSpPr>
            <a:spLocks noGrp="1"/>
          </p:cNvSpPr>
          <p:nvPr>
            <p:ph idx="1"/>
          </p:nvPr>
        </p:nvSpPr>
        <p:spPr>
          <a:xfrm>
            <a:off x="381000" y="1066800"/>
            <a:ext cx="6324600" cy="5181600"/>
          </a:xfrm>
        </p:spPr>
        <p:txBody>
          <a:bodyPr/>
          <a:lstStyle/>
          <a:p>
            <a:r>
              <a:rPr lang="en-US" dirty="0"/>
              <a:t>Choc-O-</a:t>
            </a:r>
            <a:r>
              <a:rPr lang="en-US" dirty="0" err="1"/>
              <a:t>Holics</a:t>
            </a:r>
            <a:r>
              <a:rPr lang="en-US" dirty="0"/>
              <a:t> uses an industrial strength chocolate boiler</a:t>
            </a:r>
          </a:p>
          <a:p>
            <a:r>
              <a:rPr lang="en-US" dirty="0"/>
              <a:t>Job of Boiler:</a:t>
            </a:r>
          </a:p>
          <a:p>
            <a:pPr lvl="1"/>
            <a:r>
              <a:rPr lang="en-US" dirty="0"/>
              <a:t>Take in chocolate components, such as cocoa beans, milk, sugar, etc.</a:t>
            </a:r>
          </a:p>
          <a:p>
            <a:pPr lvl="1"/>
            <a:r>
              <a:rPr lang="en-US" dirty="0"/>
              <a:t>Bring to boil</a:t>
            </a:r>
          </a:p>
          <a:p>
            <a:pPr lvl="1"/>
            <a:r>
              <a:rPr lang="en-US" dirty="0"/>
              <a:t>Pass on to next phase to make chocolate bars</a:t>
            </a:r>
          </a:p>
        </p:txBody>
      </p:sp>
      <p:pic>
        <p:nvPicPr>
          <p:cNvPr id="5" name="Picture 4"/>
          <p:cNvPicPr>
            <a:picLocks noChangeAspect="1"/>
          </p:cNvPicPr>
          <p:nvPr/>
        </p:nvPicPr>
        <p:blipFill>
          <a:blip r:embed="rId5"/>
          <a:stretch>
            <a:fillRect/>
          </a:stretch>
        </p:blipFill>
        <p:spPr>
          <a:xfrm>
            <a:off x="6705600" y="1600200"/>
            <a:ext cx="2257425" cy="3429000"/>
          </a:xfrm>
          <a:prstGeom prst="rect">
            <a:avLst/>
          </a:prstGeom>
        </p:spPr>
      </p:pic>
      <p:pic>
        <p:nvPicPr>
          <p:cNvPr id="9" name="Audio 8">
            <a:hlinkClick r:id="" action="ppaction://media"/>
            <a:extLst>
              <a:ext uri="{FF2B5EF4-FFF2-40B4-BE49-F238E27FC236}">
                <a16:creationId xmlns:a16="http://schemas.microsoft.com/office/drawing/2014/main" id="{E5502455-F4E6-8818-5E87-724EB345C13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
        <p:nvSpPr>
          <p:cNvPr id="6" name="Rectangle 15">
            <a:extLst>
              <a:ext uri="{FF2B5EF4-FFF2-40B4-BE49-F238E27FC236}">
                <a16:creationId xmlns:a16="http://schemas.microsoft.com/office/drawing/2014/main" id="{DA25552A-91BD-FB4B-16F3-5D743D339CE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7</a:t>
            </a:fld>
            <a:endParaRPr lang="en-US" dirty="0"/>
          </a:p>
        </p:txBody>
      </p:sp>
    </p:spTree>
    <p:extLst>
      <p:ext uri="{BB962C8B-B14F-4D97-AF65-F5344CB8AC3E}">
        <p14:creationId xmlns:p14="http://schemas.microsoft.com/office/powerpoint/2010/main" val="126645796"/>
      </p:ext>
    </p:extLst>
  </p:cSld>
  <p:clrMapOvr>
    <a:masterClrMapping/>
  </p:clrMapOvr>
  <mc:AlternateContent xmlns:mc="http://schemas.openxmlformats.org/markup-compatibility/2006" xmlns:p15="http://schemas.microsoft.com/office/powerpoint/2012/main">
    <mc:Choice Requires="p15">
      <p:transition spd="slow" advTm="40969">
        <p15:prstTrans prst="crush"/>
      </p:transition>
    </mc:Choice>
    <mc:Fallback xmlns="">
      <p:transition spd="slow" advTm="409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Boiler Class – 1 </a:t>
            </a:r>
          </a:p>
        </p:txBody>
      </p:sp>
      <p:sp>
        <p:nvSpPr>
          <p:cNvPr id="3" name="Content Placeholder 2"/>
          <p:cNvSpPr>
            <a:spLocks noGrp="1"/>
          </p:cNvSpPr>
          <p:nvPr>
            <p:ph idx="1"/>
          </p:nvPr>
        </p:nvSpPr>
        <p:spPr>
          <a:xfrm>
            <a:off x="476250" y="952500"/>
            <a:ext cx="7886700" cy="5181600"/>
          </a:xfrm>
        </p:spPr>
        <p:txBody>
          <a:bodyPr/>
          <a:lstStyle/>
          <a:p>
            <a:pPr marL="0" indent="0">
              <a:buNone/>
            </a:pPr>
            <a:r>
              <a:rPr lang="en-US" sz="2000" dirty="0">
                <a:latin typeface="Courier New" panose="02070309020205020404" pitchFamily="49" charset="0"/>
                <a:cs typeface="Courier New" panose="02070309020205020404" pitchFamily="49" charset="0"/>
              </a:rPr>
              <a:t>class Boiler {</a:t>
            </a:r>
          </a:p>
          <a:p>
            <a:pPr marL="0" indent="0">
              <a:buNone/>
            </a:pPr>
            <a:r>
              <a:rPr lang="en-US" sz="2000" dirty="0">
                <a:latin typeface="Courier New" panose="02070309020205020404" pitchFamily="49" charset="0"/>
                <a:cs typeface="Courier New" panose="02070309020205020404" pitchFamily="49" charset="0"/>
              </a:rPr>
              <a:t>  private bool empty;</a:t>
            </a:r>
          </a:p>
          <a:p>
            <a:pPr marL="0" indent="0">
              <a:buNone/>
            </a:pPr>
            <a:r>
              <a:rPr lang="en-US" sz="2000" dirty="0">
                <a:latin typeface="Courier New" panose="02070309020205020404" pitchFamily="49" charset="0"/>
                <a:cs typeface="Courier New" panose="02070309020205020404" pitchFamily="49" charset="0"/>
              </a:rPr>
              <a:t>  private bool boiled;</a:t>
            </a:r>
          </a:p>
          <a:p>
            <a:pPr marL="0" indent="0">
              <a:buNone/>
            </a:pPr>
            <a:r>
              <a:rPr lang="en-US" sz="2000" dirty="0">
                <a:latin typeface="Courier New" panose="02070309020205020404" pitchFamily="49" charset="0"/>
                <a:cs typeface="Courier New" panose="02070309020205020404" pitchFamily="49" charset="0"/>
              </a:rPr>
              <a:t>  private static Boiler </a:t>
            </a:r>
            <a:r>
              <a:rPr lang="en-US" sz="2000" dirty="0" err="1">
                <a:latin typeface="Courier New" panose="02070309020205020404" pitchFamily="49" charset="0"/>
                <a:cs typeface="Courier New" panose="02070309020205020404" pitchFamily="49" charset="0"/>
              </a:rPr>
              <a:t>uniqueInstance</a:t>
            </a:r>
            <a:r>
              <a:rPr lang="en-US" sz="2000" dirty="0">
                <a:latin typeface="Courier New" panose="02070309020205020404" pitchFamily="49" charset="0"/>
                <a:cs typeface="Courier New" panose="02070309020205020404" pitchFamily="49" charset="0"/>
              </a:rPr>
              <a:t> = null;</a:t>
            </a:r>
          </a:p>
          <a:p>
            <a:pPr marL="0" indent="0">
              <a:buNone/>
            </a:pPr>
            <a:r>
              <a:rPr lang="en-US" sz="2000" dirty="0">
                <a:latin typeface="Courier New" panose="02070309020205020404" pitchFamily="49" charset="0"/>
                <a:cs typeface="Courier New" panose="02070309020205020404" pitchFamily="49" charset="0"/>
              </a:rPr>
              <a:t>  </a:t>
            </a:r>
            <a:r>
              <a:rPr lang="en-US" sz="2000" dirty="0">
                <a:solidFill>
                  <a:srgbClr val="FF0000"/>
                </a:solidFill>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Boiler() {</a:t>
            </a:r>
          </a:p>
          <a:p>
            <a:pPr marL="0" indent="0">
              <a:buNone/>
            </a:pPr>
            <a:r>
              <a:rPr lang="en-US" sz="2000" dirty="0">
                <a:latin typeface="Courier New" panose="02070309020205020404" pitchFamily="49" charset="0"/>
                <a:cs typeface="Courier New" panose="02070309020205020404" pitchFamily="49" charset="0"/>
              </a:rPr>
              <a:t>    empty = true;</a:t>
            </a:r>
          </a:p>
          <a:p>
            <a:pPr marL="0" indent="0">
              <a:buNone/>
            </a:pPr>
            <a:r>
              <a:rPr lang="en-US" sz="2000" dirty="0">
                <a:latin typeface="Courier New" panose="02070309020205020404" pitchFamily="49" charset="0"/>
                <a:cs typeface="Courier New" panose="02070309020205020404" pitchFamily="49" charset="0"/>
              </a:rPr>
              <a:t>    boiled = false;</a:t>
            </a:r>
          </a:p>
          <a:p>
            <a:pPr marL="0" indent="0">
              <a:buNone/>
            </a:pPr>
            <a:r>
              <a:rPr lang="en-US" sz="2000" dirty="0">
                <a:latin typeface="Courier New" panose="02070309020205020404" pitchFamily="49" charset="0"/>
                <a:cs typeface="Courier New" panose="02070309020205020404" pitchFamily="49" charset="0"/>
              </a:rPr>
              <a:t>  }</a:t>
            </a:r>
          </a:p>
          <a:p>
            <a:pPr marL="0" indent="0">
              <a:buFont typeface="Wingdings" panose="05000000000000000000" pitchFamily="2" charset="2"/>
              <a:buNone/>
            </a:pPr>
            <a:r>
              <a:rPr lang="en-US" altLang="en-US" sz="2000" dirty="0">
                <a:latin typeface="Courier" pitchFamily="49" charset="0"/>
              </a:rPr>
              <a:t>  public static Boiler </a:t>
            </a:r>
            <a:r>
              <a:rPr lang="en-US" altLang="en-US" sz="2000" dirty="0" err="1">
                <a:latin typeface="Courier" pitchFamily="49" charset="0"/>
              </a:rPr>
              <a:t>getInstance</a:t>
            </a:r>
            <a:r>
              <a:rPr lang="en-US" altLang="en-US" sz="2000" dirty="0">
                <a:latin typeface="Courier" pitchFamily="49" charset="0"/>
              </a:rPr>
              <a:t>() {</a:t>
            </a:r>
          </a:p>
          <a:p>
            <a:pPr marL="0" indent="0">
              <a:buFont typeface="Wingdings" panose="05000000000000000000" pitchFamily="2" charset="2"/>
              <a:buNone/>
            </a:pPr>
            <a:r>
              <a:rPr lang="en-US" altLang="en-US" sz="2000" dirty="0">
                <a:solidFill>
                  <a:srgbClr val="0033CC"/>
                </a:solidFill>
                <a:latin typeface="Courier" pitchFamily="49" charset="0"/>
              </a:rPr>
              <a:t>    </a:t>
            </a:r>
            <a:r>
              <a:rPr lang="en-US" altLang="en-US" sz="2000" dirty="0">
                <a:latin typeface="Courier" pitchFamily="49" charset="0"/>
              </a:rPr>
              <a:t>if (</a:t>
            </a:r>
            <a:r>
              <a:rPr lang="en-US" altLang="en-US" sz="2000" dirty="0" err="1">
                <a:latin typeface="Courier" pitchFamily="49" charset="0"/>
              </a:rPr>
              <a:t>uniqueInstance</a:t>
            </a:r>
            <a:r>
              <a:rPr lang="en-US" altLang="en-US" sz="2000" dirty="0">
                <a:latin typeface="Courier" pitchFamily="49" charset="0"/>
              </a:rPr>
              <a:t> == null) {</a:t>
            </a:r>
          </a:p>
          <a:p>
            <a:pPr marL="0" indent="0">
              <a:buFont typeface="Wingdings" panose="05000000000000000000" pitchFamily="2" charset="2"/>
              <a:buNone/>
            </a:pPr>
            <a:r>
              <a:rPr lang="en-US" altLang="en-US" sz="2000" dirty="0">
                <a:solidFill>
                  <a:srgbClr val="0033CC"/>
                </a:solidFill>
                <a:latin typeface="Courier" pitchFamily="49" charset="0"/>
              </a:rPr>
              <a:t>    </a:t>
            </a:r>
            <a:r>
              <a:rPr lang="en-US" altLang="en-US" sz="2000" dirty="0">
                <a:latin typeface="Courier" pitchFamily="49" charset="0"/>
              </a:rPr>
              <a:t>  </a:t>
            </a:r>
            <a:r>
              <a:rPr lang="en-US" altLang="en-US" sz="2000" dirty="0" err="1">
                <a:latin typeface="Courier" pitchFamily="49" charset="0"/>
              </a:rPr>
              <a:t>uniqueInstance</a:t>
            </a:r>
            <a:r>
              <a:rPr lang="en-US" altLang="en-US" sz="2000" dirty="0">
                <a:latin typeface="Courier" pitchFamily="49" charset="0"/>
              </a:rPr>
              <a:t> = new Boiler();</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return </a:t>
            </a:r>
            <a:r>
              <a:rPr lang="en-US" altLang="en-US" sz="2000" dirty="0" err="1">
                <a:latin typeface="Courier" pitchFamily="49" charset="0"/>
              </a:rPr>
              <a:t>uniqueInstance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None/>
            </a:pPr>
            <a:r>
              <a:rPr lang="en-US" sz="2000" dirty="0">
                <a:latin typeface="Courier New" panose="02070309020205020404" pitchFamily="49" charset="0"/>
                <a:cs typeface="Courier New" panose="02070309020205020404" pitchFamily="49" charset="0"/>
              </a:rPr>
              <a:t>    </a:t>
            </a:r>
            <a:endParaRPr lang="en-US" sz="2000" dirty="0">
              <a:solidFill>
                <a:srgbClr val="0033CC"/>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81CE22F8-ED42-165E-4191-97C6B4E2F821}"/>
              </a:ext>
            </a:extLst>
          </p:cNvPr>
          <p:cNvSpPr/>
          <p:nvPr/>
        </p:nvSpPr>
        <p:spPr bwMode="auto">
          <a:xfrm>
            <a:off x="762000" y="2057400"/>
            <a:ext cx="6858000" cy="381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F0EE6C90-7133-E6F0-2633-4DC2D1DDEF91}"/>
              </a:ext>
            </a:extLst>
          </p:cNvPr>
          <p:cNvSpPr/>
          <p:nvPr/>
        </p:nvSpPr>
        <p:spPr bwMode="auto">
          <a:xfrm>
            <a:off x="762000" y="2481549"/>
            <a:ext cx="2895600" cy="13716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C746A08A-357E-3B80-FC4F-4009C9F69199}"/>
              </a:ext>
            </a:extLst>
          </p:cNvPr>
          <p:cNvSpPr/>
          <p:nvPr/>
        </p:nvSpPr>
        <p:spPr bwMode="auto">
          <a:xfrm>
            <a:off x="762000" y="3896298"/>
            <a:ext cx="5867400" cy="2237802"/>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5" name="Audio 14">
            <a:hlinkClick r:id="" action="ppaction://media"/>
            <a:extLst>
              <a:ext uri="{FF2B5EF4-FFF2-40B4-BE49-F238E27FC236}">
                <a16:creationId xmlns:a16="http://schemas.microsoft.com/office/drawing/2014/main" id="{44CDD117-E7C1-2791-13B0-3B26AAA9DDB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5" name="Rectangle 15">
            <a:extLst>
              <a:ext uri="{FF2B5EF4-FFF2-40B4-BE49-F238E27FC236}">
                <a16:creationId xmlns:a16="http://schemas.microsoft.com/office/drawing/2014/main" id="{13EF8769-DA2C-060B-2D29-6B42BD9C04B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8</a:t>
            </a:fld>
            <a:endParaRPr lang="en-US" dirty="0"/>
          </a:p>
        </p:txBody>
      </p:sp>
    </p:spTree>
    <p:custDataLst>
      <p:tags r:id="rId1"/>
    </p:custDataLst>
    <p:extLst>
      <p:ext uri="{BB962C8B-B14F-4D97-AF65-F5344CB8AC3E}">
        <p14:creationId xmlns:p14="http://schemas.microsoft.com/office/powerpoint/2010/main" val="3422408073"/>
      </p:ext>
    </p:extLst>
  </p:cSld>
  <p:clrMapOvr>
    <a:masterClrMapping/>
  </p:clrMapOvr>
  <mc:AlternateContent xmlns:mc="http://schemas.openxmlformats.org/markup-compatibility/2006" xmlns:p15="http://schemas.microsoft.com/office/powerpoint/2012/main">
    <mc:Choice Requires="p15">
      <p:transition spd="slow" advTm="53640">
        <p15:prstTrans prst="crush"/>
      </p:transition>
    </mc:Choice>
    <mc:Fallback xmlns="">
      <p:transition spd="slow" advTm="536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5"/>
                </p:tgtEl>
              </p:cMediaNode>
            </p:audio>
          </p:childTnLst>
        </p:cTn>
      </p:par>
    </p:tnLst>
    <p:bldLst>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Boiler Class – 2 </a:t>
            </a:r>
          </a:p>
        </p:txBody>
      </p:sp>
      <p:sp>
        <p:nvSpPr>
          <p:cNvPr id="3" name="Content Placeholder 2"/>
          <p:cNvSpPr>
            <a:spLocks noGrp="1"/>
          </p:cNvSpPr>
          <p:nvPr>
            <p:ph idx="1"/>
          </p:nvPr>
        </p:nvSpPr>
        <p:spPr>
          <a:xfrm>
            <a:off x="520700" y="955964"/>
            <a:ext cx="8102600" cy="5317836"/>
          </a:xfrm>
          <a:solidFill>
            <a:schemeClr val="bg1"/>
          </a:solidFill>
        </p:spPr>
        <p:txBody>
          <a:bodyPr/>
          <a:lstStyle/>
          <a:p>
            <a:pPr marL="0" indent="0">
              <a:buNone/>
            </a:pPr>
            <a:r>
              <a:rPr lang="en-US" sz="1800" dirty="0">
                <a:latin typeface="Courier New" panose="02070309020205020404" pitchFamily="49" charset="0"/>
                <a:cs typeface="Courier New" panose="02070309020205020404" pitchFamily="49" charset="0"/>
              </a:rPr>
              <a:t>  public void fill() {</a:t>
            </a:r>
          </a:p>
          <a:p>
            <a:pPr marL="0" indent="0">
              <a:buNone/>
            </a:pPr>
            <a:r>
              <a:rPr lang="en-US" sz="1800" dirty="0">
                <a:latin typeface="Courier New" panose="02070309020205020404" pitchFamily="49" charset="0"/>
                <a:cs typeface="Courier New" panose="02070309020205020404" pitchFamily="49" charset="0"/>
              </a:rPr>
              <a:t>    if (empty) {  </a:t>
            </a:r>
            <a:r>
              <a:rPr lang="en-US" sz="1800" dirty="0">
                <a:solidFill>
                  <a:srgbClr val="0033CC"/>
                </a:solidFill>
                <a:latin typeface="Courier New" panose="02070309020205020404" pitchFamily="49" charset="0"/>
                <a:cs typeface="Courier New" panose="02070309020205020404" pitchFamily="49" charset="0"/>
              </a:rPr>
              <a:t>// fill with chocolate mixture</a:t>
            </a: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empty = false;</a:t>
            </a:r>
          </a:p>
          <a:p>
            <a:pPr marL="0" indent="0">
              <a:buNone/>
            </a:pPr>
            <a:r>
              <a:rPr lang="en-US" sz="1800" dirty="0">
                <a:latin typeface="Courier New" panose="02070309020205020404" pitchFamily="49" charset="0"/>
                <a:cs typeface="Courier New" panose="02070309020205020404" pitchFamily="49" charset="0"/>
              </a:rPr>
              <a:t>      boiled = false;</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  public void boil() {</a:t>
            </a:r>
          </a:p>
          <a:p>
            <a:pPr marL="0" indent="0">
              <a:buNone/>
            </a:pPr>
            <a:r>
              <a:rPr lang="en-US" sz="1800" dirty="0">
                <a:latin typeface="Courier New" panose="02070309020205020404" pitchFamily="49" charset="0"/>
                <a:cs typeface="Courier New" panose="02070309020205020404" pitchFamily="49" charset="0"/>
              </a:rPr>
              <a:t>    if (!empty &amp;&amp; !boiled) { </a:t>
            </a:r>
            <a:r>
              <a:rPr lang="en-US" sz="1800" dirty="0">
                <a:solidFill>
                  <a:srgbClr val="0033CC"/>
                </a:solidFill>
                <a:latin typeface="Courier New" panose="02070309020205020404" pitchFamily="49" charset="0"/>
                <a:cs typeface="Courier New" panose="02070309020205020404" pitchFamily="49" charset="0"/>
              </a:rPr>
              <a:t>// boil contents</a:t>
            </a:r>
          </a:p>
          <a:p>
            <a:pPr marL="0" indent="0">
              <a:buNone/>
            </a:pPr>
            <a:r>
              <a:rPr lang="en-US" sz="1800" dirty="0">
                <a:latin typeface="Courier New" panose="02070309020205020404" pitchFamily="49" charset="0"/>
                <a:cs typeface="Courier New" panose="02070309020205020404" pitchFamily="49" charset="0"/>
              </a:rPr>
              <a:t>      boiled = true;</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  public void drain() {</a:t>
            </a:r>
          </a:p>
          <a:p>
            <a:pPr marL="0" indent="0">
              <a:buNone/>
            </a:pPr>
            <a:r>
              <a:rPr lang="en-US" sz="1800" dirty="0">
                <a:latin typeface="Courier New" panose="02070309020205020404" pitchFamily="49" charset="0"/>
                <a:cs typeface="Courier New" panose="02070309020205020404" pitchFamily="49" charset="0"/>
              </a:rPr>
              <a:t>    if (boiled) { </a:t>
            </a:r>
            <a:r>
              <a:rPr lang="en-US" sz="1800" dirty="0">
                <a:solidFill>
                  <a:srgbClr val="0033CC"/>
                </a:solidFill>
                <a:latin typeface="Courier New" panose="02070309020205020404" pitchFamily="49" charset="0"/>
                <a:cs typeface="Courier New" panose="02070309020205020404" pitchFamily="49" charset="0"/>
              </a:rPr>
              <a:t>// drain the boiler</a:t>
            </a:r>
          </a:p>
          <a:p>
            <a:pPr marL="0" indent="0">
              <a:buNone/>
            </a:pPr>
            <a:r>
              <a:rPr lang="en-US" sz="1800" dirty="0">
                <a:latin typeface="Courier New" panose="02070309020205020404" pitchFamily="49" charset="0"/>
                <a:cs typeface="Courier New" panose="02070309020205020404" pitchFamily="49" charset="0"/>
              </a:rPr>
              <a:t>      empty = true;</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  }</a:t>
            </a:r>
          </a:p>
        </p:txBody>
      </p:sp>
      <p:sp>
        <p:nvSpPr>
          <p:cNvPr id="6" name="Rectangle 5">
            <a:extLst>
              <a:ext uri="{FF2B5EF4-FFF2-40B4-BE49-F238E27FC236}">
                <a16:creationId xmlns:a16="http://schemas.microsoft.com/office/drawing/2014/main" id="{D5F01C66-833A-D9E0-526C-31BD41377CEB}"/>
              </a:ext>
            </a:extLst>
          </p:cNvPr>
          <p:cNvSpPr/>
          <p:nvPr/>
        </p:nvSpPr>
        <p:spPr bwMode="auto">
          <a:xfrm>
            <a:off x="762000" y="980752"/>
            <a:ext cx="6477000" cy="1914848"/>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C6D54386-5329-759A-8255-42A7257B5E5D}"/>
              </a:ext>
            </a:extLst>
          </p:cNvPr>
          <p:cNvSpPr/>
          <p:nvPr/>
        </p:nvSpPr>
        <p:spPr bwMode="auto">
          <a:xfrm>
            <a:off x="762000" y="2953439"/>
            <a:ext cx="6096000" cy="1618561"/>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250D052F-0522-F2E4-3779-FD59A3246851}"/>
              </a:ext>
            </a:extLst>
          </p:cNvPr>
          <p:cNvSpPr/>
          <p:nvPr/>
        </p:nvSpPr>
        <p:spPr bwMode="auto">
          <a:xfrm>
            <a:off x="762000" y="4629116"/>
            <a:ext cx="5029200" cy="1618561"/>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6" name="Audio 15">
            <a:hlinkClick r:id="" action="ppaction://media"/>
            <a:extLst>
              <a:ext uri="{FF2B5EF4-FFF2-40B4-BE49-F238E27FC236}">
                <a16:creationId xmlns:a16="http://schemas.microsoft.com/office/drawing/2014/main" id="{67B430D2-EC63-D0E0-7293-BE68C17C15D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5" name="Rectangle 15">
            <a:extLst>
              <a:ext uri="{FF2B5EF4-FFF2-40B4-BE49-F238E27FC236}">
                <a16:creationId xmlns:a16="http://schemas.microsoft.com/office/drawing/2014/main" id="{9953F464-CB9C-9485-0C68-6A7A8406BB1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7.1</a:t>
            </a:r>
            <a:br>
              <a:rPr lang="en-US" dirty="0"/>
            </a:br>
            <a:r>
              <a:rPr lang="en-US" dirty="0"/>
              <a:t> Slide </a:t>
            </a:r>
            <a:fld id="{FF9B6805-2258-4A0A-A38F-E119E90B2031}" type="slidenum">
              <a:rPr lang="en-US" smtClean="0"/>
              <a:pPr>
                <a:defRPr/>
              </a:pPr>
              <a:t>9</a:t>
            </a:fld>
            <a:endParaRPr lang="en-US" dirty="0"/>
          </a:p>
        </p:txBody>
      </p:sp>
    </p:spTree>
    <p:custDataLst>
      <p:tags r:id="rId1"/>
    </p:custDataLst>
    <p:extLst>
      <p:ext uri="{BB962C8B-B14F-4D97-AF65-F5344CB8AC3E}">
        <p14:creationId xmlns:p14="http://schemas.microsoft.com/office/powerpoint/2010/main" val="2254777279"/>
      </p:ext>
    </p:extLst>
  </p:cSld>
  <p:clrMapOvr>
    <a:masterClrMapping/>
  </p:clrMapOvr>
  <mc:AlternateContent xmlns:mc="http://schemas.openxmlformats.org/markup-compatibility/2006" xmlns:p15="http://schemas.microsoft.com/office/powerpoint/2012/main">
    <mc:Choice Requires="p15">
      <p:transition spd="slow" advTm="55072">
        <p15:prstTrans prst="crush"/>
      </p:transition>
    </mc:Choice>
    <mc:Fallback xmlns="">
      <p:transition spd="slow" advTm="550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1)">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6"/>
                </p:tgtEl>
              </p:cMediaNode>
            </p:audio>
          </p:childTnLst>
        </p:cTn>
      </p:par>
    </p:tnLst>
    <p:bldLst>
      <p:bldP spid="6" grpId="0" animBg="1"/>
      <p:bldP spid="7"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9.9|19.9"/>
</p:tagLst>
</file>

<file path=ppt/tags/tag10.xml><?xml version="1.0" encoding="utf-8"?>
<p:tagLst xmlns:a="http://schemas.openxmlformats.org/drawingml/2006/main" xmlns:r="http://schemas.openxmlformats.org/officeDocument/2006/relationships" xmlns:p="http://schemas.openxmlformats.org/presentationml/2006/main">
  <p:tag name="TIMING" val="|32.9|23|33"/>
</p:tagLst>
</file>

<file path=ppt/tags/tag11.xml><?xml version="1.0" encoding="utf-8"?>
<p:tagLst xmlns:a="http://schemas.openxmlformats.org/drawingml/2006/main" xmlns:r="http://schemas.openxmlformats.org/officeDocument/2006/relationships" xmlns:p="http://schemas.openxmlformats.org/presentationml/2006/main">
  <p:tag name="TIMING" val="|40.3"/>
</p:tagLst>
</file>

<file path=ppt/tags/tag2.xml><?xml version="1.0" encoding="utf-8"?>
<p:tagLst xmlns:a="http://schemas.openxmlformats.org/drawingml/2006/main" xmlns:r="http://schemas.openxmlformats.org/officeDocument/2006/relationships" xmlns:p="http://schemas.openxmlformats.org/presentationml/2006/main">
  <p:tag name="TIMING" val="|22.1"/>
</p:tagLst>
</file>

<file path=ppt/tags/tag3.xml><?xml version="1.0" encoding="utf-8"?>
<p:tagLst xmlns:a="http://schemas.openxmlformats.org/drawingml/2006/main" xmlns:r="http://schemas.openxmlformats.org/officeDocument/2006/relationships" xmlns:p="http://schemas.openxmlformats.org/presentationml/2006/main">
  <p:tag name="TIMING" val="|7.3|17.4|4.7"/>
</p:tagLst>
</file>

<file path=ppt/tags/tag4.xml><?xml version="1.0" encoding="utf-8"?>
<p:tagLst xmlns:a="http://schemas.openxmlformats.org/drawingml/2006/main" xmlns:r="http://schemas.openxmlformats.org/officeDocument/2006/relationships" xmlns:p="http://schemas.openxmlformats.org/presentationml/2006/main">
  <p:tag name="TIMING" val="|5.5|23.5|14.4"/>
</p:tagLst>
</file>

<file path=ppt/tags/tag5.xml><?xml version="1.0" encoding="utf-8"?>
<p:tagLst xmlns:a="http://schemas.openxmlformats.org/drawingml/2006/main" xmlns:r="http://schemas.openxmlformats.org/officeDocument/2006/relationships" xmlns:p="http://schemas.openxmlformats.org/presentationml/2006/main">
  <p:tag name="TIMING" val="|15.8|8.1|15.7"/>
</p:tagLst>
</file>

<file path=ppt/tags/tag6.xml><?xml version="1.0" encoding="utf-8"?>
<p:tagLst xmlns:a="http://schemas.openxmlformats.org/drawingml/2006/main" xmlns:r="http://schemas.openxmlformats.org/officeDocument/2006/relationships" xmlns:p="http://schemas.openxmlformats.org/presentationml/2006/main">
  <p:tag name="TIMING" val="|16.9|11.7|14.9"/>
</p:tagLst>
</file>

<file path=ppt/tags/tag7.xml><?xml version="1.0" encoding="utf-8"?>
<p:tagLst xmlns:a="http://schemas.openxmlformats.org/drawingml/2006/main" xmlns:r="http://schemas.openxmlformats.org/officeDocument/2006/relationships" xmlns:p="http://schemas.openxmlformats.org/presentationml/2006/main">
  <p:tag name="TIMING" val="|4.2|6.6|5.5|6.1|17.2|7.7|9.4"/>
</p:tagLst>
</file>

<file path=ppt/tags/tag8.xml><?xml version="1.0" encoding="utf-8"?>
<p:tagLst xmlns:a="http://schemas.openxmlformats.org/drawingml/2006/main" xmlns:r="http://schemas.openxmlformats.org/officeDocument/2006/relationships" xmlns:p="http://schemas.openxmlformats.org/presentationml/2006/main">
  <p:tag name="TIMING" val="|21.9"/>
</p:tagLst>
</file>

<file path=ppt/tags/tag9.xml><?xml version="1.0" encoding="utf-8"?>
<p:tagLst xmlns:a="http://schemas.openxmlformats.org/drawingml/2006/main" xmlns:r="http://schemas.openxmlformats.org/officeDocument/2006/relationships" xmlns:p="http://schemas.openxmlformats.org/presentationml/2006/main">
  <p:tag name="TIMING" val="|7.4|9.1|3.3"/>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11694</TotalTime>
  <Words>3047</Words>
  <Application>Microsoft Office PowerPoint</Application>
  <PresentationFormat>On-screen Show (4:3)</PresentationFormat>
  <Paragraphs>174</Paragraphs>
  <Slides>14</Slides>
  <Notes>14</Notes>
  <HiddenSlides>0</HiddenSlides>
  <MMClips>14</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4" baseType="lpstr">
      <vt:lpstr>Courier</vt:lpstr>
      <vt:lpstr>Arial</vt:lpstr>
      <vt:lpstr>Arial Narrow</vt:lpstr>
      <vt:lpstr>Calibri</vt:lpstr>
      <vt:lpstr>Courier New</vt:lpstr>
      <vt:lpstr>Tahoma</vt:lpstr>
      <vt:lpstr>Verdana</vt:lpstr>
      <vt:lpstr>Wingdings</vt:lpstr>
      <vt:lpstr>Contport</vt:lpstr>
      <vt:lpstr>Clip</vt:lpstr>
      <vt:lpstr>PowerPoint Presentation</vt:lpstr>
      <vt:lpstr>PowerPoint Presentation</vt:lpstr>
      <vt:lpstr>There Can Be Only One</vt:lpstr>
      <vt:lpstr>Singleton Pattern</vt:lpstr>
      <vt:lpstr>Singleton Class</vt:lpstr>
      <vt:lpstr>Using Singletons</vt:lpstr>
      <vt:lpstr>Example Problem – Chocolate Factory</vt:lpstr>
      <vt:lpstr>The Boiler Class – 1 </vt:lpstr>
      <vt:lpstr>The Boiler Class – 2 </vt:lpstr>
      <vt:lpstr>Test the Boiler Class</vt:lpstr>
      <vt:lpstr>Applicability</vt:lpstr>
      <vt:lpstr>The Singleton Pattern</vt:lpstr>
      <vt:lpstr>Use Singleton Sparingly!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432</cp:revision>
  <cp:lastPrinted>2000-08-04T01:42:18Z</cp:lastPrinted>
  <dcterms:created xsi:type="dcterms:W3CDTF">1995-05-28T16:29:18Z</dcterms:created>
  <dcterms:modified xsi:type="dcterms:W3CDTF">2024-11-06T06:10:49Z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2023-01-11T07:09:14Z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aea3a0c2-0f5e-4d0e-a597-f731909cbdd6</vt:lpwstr>
  </property>
  <property fmtid="{D5CDD505-2E9C-101B-9397-08002B2CF9AE}" pid="8" name="MSIP_Label_30286cb9-b49f-4646-87a5-340028348160_ContentBits">
    <vt:lpwstr>1</vt:lpwstr>
  </property>
</Properties>
</file>